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57" r:id="rId3"/>
    <p:sldId id="258" r:id="rId4"/>
    <p:sldId id="259" r:id="rId5"/>
    <p:sldId id="276" r:id="rId6"/>
    <p:sldId id="279" r:id="rId7"/>
    <p:sldId id="260" r:id="rId8"/>
    <p:sldId id="265" r:id="rId9"/>
    <p:sldId id="264" r:id="rId10"/>
    <p:sldId id="262" r:id="rId11"/>
    <p:sldId id="263" r:id="rId12"/>
    <p:sldId id="270" r:id="rId13"/>
    <p:sldId id="278"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247" autoAdjust="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2A20-500B-4F24-9F3E-C9DF73DE183E}"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0245F-A1C6-468C-9C7D-D7D55D37FB4E}" type="slidenum">
              <a:rPr lang="en-GB" smtClean="0"/>
              <a:t>‹#›</a:t>
            </a:fld>
            <a:endParaRPr lang="en-GB"/>
          </a:p>
        </p:txBody>
      </p:sp>
    </p:spTree>
    <p:extLst>
      <p:ext uri="{BB962C8B-B14F-4D97-AF65-F5344CB8AC3E}">
        <p14:creationId xmlns:p14="http://schemas.microsoft.com/office/powerpoint/2010/main" val="215184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Point 1 – So we will be looking at the perceived confusion around wet wipes, and how this influences the problem.</a:t>
            </a:r>
          </a:p>
          <a:p>
            <a:endParaRPr lang="en-GB" altLang="en-GB" dirty="0"/>
          </a:p>
          <a:p>
            <a:r>
              <a:rPr lang="en-GB" altLang="en-GB" dirty="0"/>
              <a:t>Point 2 –</a:t>
            </a:r>
          </a:p>
          <a:p>
            <a:endParaRPr lang="en-GB" altLang="en-GB" dirty="0"/>
          </a:p>
          <a:p>
            <a:r>
              <a:rPr lang="en-GB" altLang="en-GB" dirty="0"/>
              <a:t>Point 3 – </a:t>
            </a:r>
          </a:p>
          <a:p>
            <a:endParaRPr lang="en-GB" altLang="en-GB" dirty="0"/>
          </a:p>
          <a:p>
            <a:r>
              <a:rPr lang="en-GB" altLang="en-GB" dirty="0"/>
              <a:t>Point 4 – </a:t>
            </a:r>
          </a:p>
          <a:p>
            <a:endParaRPr lang="en-GB" altLang="en-GB" dirty="0"/>
          </a:p>
          <a:p>
            <a:r>
              <a:rPr lang="en-GB" altLang="en-GB" dirty="0"/>
              <a:t>Point 5 – Us. The consumers. And we all have a joint responsibility to protect our infrastructure and environment.</a:t>
            </a:r>
          </a:p>
          <a:p>
            <a:endParaRPr lang="en-GB" altLang="en-GB" dirty="0"/>
          </a:p>
        </p:txBody>
      </p:sp>
      <p:sp>
        <p:nvSpPr>
          <p:cNvPr id="4" name="Slide Number Placeholder 3"/>
          <p:cNvSpPr>
            <a:spLocks noGrp="1"/>
          </p:cNvSpPr>
          <p:nvPr>
            <p:ph type="sldNum" sz="quarter" idx="5"/>
          </p:nvPr>
        </p:nvSpPr>
        <p:spPr/>
        <p:txBody>
          <a:bodyPr numCol="1"/>
          <a:lstStyle/>
          <a:p>
            <a:fld id="{077BBB00-05CA-4B9A-96D2-130B8B504B4E}" type="slidenum">
              <a:rPr lang="en-GB" altLang="en-GB" smtClean="0"/>
              <a:t>2</a:t>
            </a:fld>
            <a:endParaRPr lang="en-GB" altLang="en-GB"/>
          </a:p>
        </p:txBody>
      </p:sp>
    </p:spTree>
    <p:extLst>
      <p:ext uri="{BB962C8B-B14F-4D97-AF65-F5344CB8AC3E}">
        <p14:creationId xmlns:p14="http://schemas.microsoft.com/office/powerpoint/2010/main" val="254100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numCol="1"/>
          <a:lstStyle/>
          <a:p>
            <a:r>
              <a:rPr lang="en-GB" altLang="en-GB" dirty="0"/>
              <a:t>So this was taken from a summary study which consisted of investigating a wastewater utility catchment area and gaining information on the composition on  both:</a:t>
            </a:r>
          </a:p>
          <a:p>
            <a:endParaRPr lang="en-GB" altLang="en-GB" dirty="0"/>
          </a:p>
          <a:p>
            <a:r>
              <a:rPr lang="en-GB" altLang="en-GB" dirty="0"/>
              <a:t>-sewer blockages and pump blockages.</a:t>
            </a:r>
          </a:p>
          <a:p>
            <a:endParaRPr lang="en-GB" altLang="en-GB" dirty="0"/>
          </a:p>
          <a:p>
            <a:r>
              <a:rPr lang="en-GB" altLang="en-GB" dirty="0"/>
              <a:t>The information gained was to be used to determine interventions to combat the incorrect disposal of problematic </a:t>
            </a:r>
            <a:r>
              <a:rPr lang="en-GB" altLang="en-GB" dirty="0" err="1"/>
              <a:t>flushables</a:t>
            </a:r>
            <a:r>
              <a:rPr lang="en-GB" altLang="en-GB" dirty="0"/>
              <a:t>.</a:t>
            </a:r>
          </a:p>
          <a:p>
            <a:endParaRPr lang="en-GB" altLang="en-GB" dirty="0"/>
          </a:p>
          <a:p>
            <a:r>
              <a:rPr lang="en-GB" altLang="en-GB" dirty="0"/>
              <a:t>Read out the rest of the points.</a:t>
            </a:r>
          </a:p>
          <a:p>
            <a:endParaRPr lang="en-GB" altLang="en-GB" dirty="0"/>
          </a:p>
          <a:p>
            <a:r>
              <a:rPr lang="en-GB" altLang="en-GB" dirty="0"/>
              <a:t>Point 1-</a:t>
            </a:r>
          </a:p>
          <a:p>
            <a:endParaRPr lang="en-GB" altLang="en-GB" dirty="0"/>
          </a:p>
          <a:p>
            <a:r>
              <a:rPr lang="en-GB" altLang="en-GB" dirty="0"/>
              <a:t>Point 2-</a:t>
            </a:r>
          </a:p>
          <a:p>
            <a:endParaRPr lang="en-GB" altLang="en-GB" dirty="0"/>
          </a:p>
          <a:p>
            <a:r>
              <a:rPr lang="en-GB" altLang="en-GB" dirty="0"/>
              <a:t>Point 3-</a:t>
            </a:r>
          </a:p>
          <a:p>
            <a:endParaRPr lang="en-GB" altLang="en-GB" dirty="0"/>
          </a:p>
          <a:p>
            <a:r>
              <a:rPr lang="en-GB" altLang="en-GB" dirty="0"/>
              <a:t>Point 4.</a:t>
            </a:r>
            <a:endParaRPr lang="it-IT" altLang="it-IT" dirty="0"/>
          </a:p>
        </p:txBody>
      </p:sp>
      <p:sp>
        <p:nvSpPr>
          <p:cNvPr id="4" name="Segnaposto numero diapositiva 3"/>
          <p:cNvSpPr>
            <a:spLocks noGrp="1"/>
          </p:cNvSpPr>
          <p:nvPr>
            <p:ph type="sldNum" sz="quarter" idx="10"/>
          </p:nvPr>
        </p:nvSpPr>
        <p:spPr/>
        <p:txBody>
          <a:bodyPr numCol="1"/>
          <a:lstStyle/>
          <a:p>
            <a:pPr marL="0" marR="0" lvl="0" indent="0" algn="r" defTabSz="914400" rtl="0" eaLnBrk="1" fontAlgn="auto" latinLnBrk="0" hangingPunct="1">
              <a:lnSpc>
                <a:spcPct val="100000"/>
              </a:lnSpc>
              <a:spcBef>
                <a:spcPts val="0"/>
              </a:spcBef>
              <a:spcAft>
                <a:spcPts val="0"/>
              </a:spcAft>
              <a:buClrTx/>
              <a:buSzTx/>
              <a:buFontTx/>
              <a:buNone/>
              <a:tabLst/>
              <a:defRPr/>
            </a:pPr>
            <a:fld id="{265161F6-7606-4299-ADBF-B06E50EC667B}"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01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it-IT" altLang="it-IT" dirty="0">
                <a:latin typeface="Arial" panose="020B0604020202020204" pitchFamily="34" charset="0"/>
                <a:cs typeface="Arial" panose="020B0604020202020204" pitchFamily="34" charset="0"/>
              </a:rPr>
              <a:t>Point 1 - Read</a:t>
            </a:r>
          </a:p>
          <a:p>
            <a:endParaRPr lang="it-IT" altLang="it-IT" dirty="0">
              <a:latin typeface="Arial" panose="020B0604020202020204" pitchFamily="34" charset="0"/>
              <a:cs typeface="Arial" panose="020B0604020202020204" pitchFamily="34" charset="0"/>
            </a:endParaRPr>
          </a:p>
          <a:p>
            <a:r>
              <a:rPr lang="it-IT" altLang="it-IT" dirty="0">
                <a:latin typeface="Arial" panose="020B0604020202020204" pitchFamily="34" charset="0"/>
                <a:cs typeface="Arial" panose="020B0604020202020204" pitchFamily="34" charset="0"/>
              </a:rPr>
              <a:t>Point 2 - Read</a:t>
            </a:r>
          </a:p>
          <a:p>
            <a:endParaRPr lang="it-IT" altLang="it-IT" dirty="0">
              <a:latin typeface="Arial" panose="020B0604020202020204" pitchFamily="34" charset="0"/>
              <a:cs typeface="Arial" panose="020B0604020202020204" pitchFamily="34" charset="0"/>
            </a:endParaRPr>
          </a:p>
          <a:p>
            <a:r>
              <a:rPr lang="it-IT" altLang="it-IT" dirty="0">
                <a:latin typeface="Arial" panose="020B0604020202020204" pitchFamily="34" charset="0"/>
                <a:cs typeface="Arial" panose="020B0604020202020204" pitchFamily="34" charset="0"/>
              </a:rPr>
              <a:t>Point 3 –</a:t>
            </a:r>
            <a:r>
              <a:rPr lang="it-IT" altLang="it-IT" dirty="0" err="1">
                <a:latin typeface="Arial" panose="020B0604020202020204" pitchFamily="34" charset="0"/>
                <a:cs typeface="Arial" panose="020B0604020202020204" pitchFamily="34" charset="0"/>
              </a:rPr>
              <a:t>However</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flushable</a:t>
            </a:r>
            <a:r>
              <a:rPr lang="it-IT" altLang="it-IT" dirty="0">
                <a:latin typeface="Arial" panose="020B0604020202020204" pitchFamily="34" charset="0"/>
                <a:cs typeface="Arial" panose="020B0604020202020204" pitchFamily="34" charset="0"/>
              </a:rPr>
              <a:t> products are </a:t>
            </a:r>
            <a:r>
              <a:rPr lang="it-IT" altLang="it-IT" dirty="0" err="1">
                <a:latin typeface="Arial" panose="020B0604020202020204" pitchFamily="34" charset="0"/>
                <a:cs typeface="Arial" panose="020B0604020202020204" pitchFamily="34" charset="0"/>
              </a:rPr>
              <a:t>designed</a:t>
            </a:r>
            <a:r>
              <a:rPr lang="it-IT" altLang="it-IT" dirty="0">
                <a:latin typeface="Arial" panose="020B0604020202020204" pitchFamily="34" charset="0"/>
                <a:cs typeface="Arial" panose="020B0604020202020204" pitchFamily="34" charset="0"/>
              </a:rPr>
              <a:t> to be </a:t>
            </a:r>
            <a:r>
              <a:rPr lang="it-IT" altLang="it-IT" dirty="0" err="1">
                <a:latin typeface="Arial" panose="020B0604020202020204" pitchFamily="34" charset="0"/>
                <a:cs typeface="Arial" panose="020B0604020202020204" pitchFamily="34" charset="0"/>
              </a:rPr>
              <a:t>based</a:t>
            </a:r>
            <a:r>
              <a:rPr lang="it-IT" altLang="it-IT" dirty="0">
                <a:latin typeface="Arial" panose="020B0604020202020204" pitchFamily="34" charset="0"/>
                <a:cs typeface="Arial" panose="020B0604020202020204" pitchFamily="34" charset="0"/>
              </a:rPr>
              <a:t> off </a:t>
            </a:r>
            <a:r>
              <a:rPr lang="it-IT" altLang="it-IT" dirty="0" err="1">
                <a:latin typeface="Arial" panose="020B0604020202020204" pitchFamily="34" charset="0"/>
                <a:cs typeface="Arial" panose="020B0604020202020204" pitchFamily="34" charset="0"/>
              </a:rPr>
              <a:t>organic</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construction</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that</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allows</a:t>
            </a:r>
            <a:r>
              <a:rPr lang="it-IT" altLang="it-IT" dirty="0">
                <a:latin typeface="Arial" panose="020B0604020202020204" pitchFamily="34" charset="0"/>
                <a:cs typeface="Arial" panose="020B0604020202020204" pitchFamily="34" charset="0"/>
              </a:rPr>
              <a:t> for the </a:t>
            </a:r>
            <a:r>
              <a:rPr lang="it-IT" altLang="it-IT" dirty="0" err="1">
                <a:latin typeface="Arial" panose="020B0604020202020204" pitchFamily="34" charset="0"/>
                <a:cs typeface="Arial" panose="020B0604020202020204" pitchFamily="34" charset="0"/>
              </a:rPr>
              <a:t>breadown</a:t>
            </a:r>
            <a:r>
              <a:rPr lang="it-IT" altLang="it-IT" dirty="0">
                <a:latin typeface="Arial" panose="020B0604020202020204" pitchFamily="34" charset="0"/>
                <a:cs typeface="Arial" panose="020B0604020202020204" pitchFamily="34" charset="0"/>
              </a:rPr>
              <a:t> of the </a:t>
            </a:r>
            <a:r>
              <a:rPr lang="it-IT" altLang="it-IT" dirty="0" err="1">
                <a:latin typeface="Arial" panose="020B0604020202020204" pitchFamily="34" charset="0"/>
                <a:cs typeface="Arial" panose="020B0604020202020204" pitchFamily="34" charset="0"/>
              </a:rPr>
              <a:t>wipe</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as</a:t>
            </a:r>
            <a:r>
              <a:rPr lang="it-IT" altLang="it-IT" dirty="0">
                <a:latin typeface="Arial" panose="020B0604020202020204" pitchFamily="34" charset="0"/>
                <a:cs typeface="Arial" panose="020B0604020202020204" pitchFamily="34" charset="0"/>
              </a:rPr>
              <a:t> a </a:t>
            </a:r>
            <a:r>
              <a:rPr lang="it-IT" altLang="it-IT" dirty="0" err="1">
                <a:latin typeface="Arial" panose="020B0604020202020204" pitchFamily="34" charset="0"/>
                <a:cs typeface="Arial" panose="020B0604020202020204" pitchFamily="34" charset="0"/>
              </a:rPr>
              <a:t>result</a:t>
            </a:r>
            <a:r>
              <a:rPr lang="it-IT" altLang="it-IT" dirty="0">
                <a:latin typeface="Arial" panose="020B0604020202020204" pitchFamily="34" charset="0"/>
                <a:cs typeface="Arial" panose="020B0604020202020204" pitchFamily="34" charset="0"/>
              </a:rPr>
              <a:t> of the </a:t>
            </a:r>
            <a:r>
              <a:rPr lang="it-IT" altLang="it-IT" dirty="0" err="1">
                <a:latin typeface="Arial" panose="020B0604020202020204" pitchFamily="34" charset="0"/>
                <a:cs typeface="Arial" panose="020B0604020202020204" pitchFamily="34" charset="0"/>
              </a:rPr>
              <a:t>kinetic</a:t>
            </a:r>
            <a:r>
              <a:rPr lang="it-IT" altLang="it-IT" dirty="0">
                <a:latin typeface="Arial" panose="020B0604020202020204" pitchFamily="34" charset="0"/>
                <a:cs typeface="Arial" panose="020B0604020202020204" pitchFamily="34" charset="0"/>
              </a:rPr>
              <a:t> energy </a:t>
            </a:r>
            <a:r>
              <a:rPr lang="it-IT" altLang="it-IT" dirty="0" err="1">
                <a:latin typeface="Arial" panose="020B0604020202020204" pitchFamily="34" charset="0"/>
                <a:cs typeface="Arial" panose="020B0604020202020204" pitchFamily="34" charset="0"/>
              </a:rPr>
              <a:t>when</a:t>
            </a:r>
            <a:r>
              <a:rPr lang="it-IT" altLang="it-IT" dirty="0">
                <a:latin typeface="Arial" panose="020B0604020202020204" pitchFamily="34" charset="0"/>
                <a:cs typeface="Arial" panose="020B0604020202020204" pitchFamily="34" charset="0"/>
              </a:rPr>
              <a:t> in </a:t>
            </a:r>
            <a:r>
              <a:rPr lang="it-IT" altLang="it-IT" dirty="0" err="1">
                <a:latin typeface="Arial" panose="020B0604020202020204" pitchFamily="34" charset="0"/>
                <a:cs typeface="Arial" panose="020B0604020202020204" pitchFamily="34" charset="0"/>
              </a:rPr>
              <a:t>contact</a:t>
            </a:r>
            <a:r>
              <a:rPr lang="it-IT" altLang="it-IT" dirty="0">
                <a:latin typeface="Arial" panose="020B0604020202020204" pitchFamily="34" charset="0"/>
                <a:cs typeface="Arial" panose="020B0604020202020204" pitchFamily="34" charset="0"/>
              </a:rPr>
              <a:t> with a pump. </a:t>
            </a:r>
            <a:r>
              <a:rPr lang="it-IT" altLang="it-IT" dirty="0" err="1">
                <a:latin typeface="Arial" panose="020B0604020202020204" pitchFamily="34" charset="0"/>
                <a:cs typeface="Arial" panose="020B0604020202020204" pitchFamily="34" charset="0"/>
              </a:rPr>
              <a:t>They</a:t>
            </a:r>
            <a:r>
              <a:rPr lang="it-IT" altLang="it-IT" dirty="0">
                <a:latin typeface="Arial" panose="020B0604020202020204" pitchFamily="34" charset="0"/>
                <a:cs typeface="Arial" panose="020B0604020202020204" pitchFamily="34" charset="0"/>
              </a:rPr>
              <a:t> are </a:t>
            </a:r>
            <a:r>
              <a:rPr lang="it-IT" altLang="it-IT" dirty="0" err="1">
                <a:latin typeface="Arial" panose="020B0604020202020204" pitchFamily="34" charset="0"/>
                <a:cs typeface="Arial" panose="020B0604020202020204" pitchFamily="34" charset="0"/>
              </a:rPr>
              <a:t>marketed</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as</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such</a:t>
            </a:r>
            <a:r>
              <a:rPr lang="it-IT" altLang="it-IT" dirty="0">
                <a:latin typeface="Arial" panose="020B0604020202020204" pitchFamily="34" charset="0"/>
                <a:cs typeface="Arial" panose="020B0604020202020204" pitchFamily="34" charset="0"/>
              </a:rPr>
              <a:t> to a consumer so </a:t>
            </a:r>
            <a:r>
              <a:rPr lang="it-IT" altLang="it-IT" dirty="0" err="1">
                <a:latin typeface="Arial" panose="020B0604020202020204" pitchFamily="34" charset="0"/>
                <a:cs typeface="Arial" panose="020B0604020202020204" pitchFamily="34" charset="0"/>
              </a:rPr>
              <a:t>that</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they</a:t>
            </a:r>
            <a:r>
              <a:rPr lang="it-IT" altLang="it-IT" dirty="0">
                <a:latin typeface="Arial" panose="020B0604020202020204" pitchFamily="34" charset="0"/>
                <a:cs typeface="Arial" panose="020B0604020202020204" pitchFamily="34" charset="0"/>
              </a:rPr>
              <a:t> are </a:t>
            </a:r>
            <a:r>
              <a:rPr lang="it-IT" altLang="it-IT" dirty="0" err="1">
                <a:latin typeface="Arial" panose="020B0604020202020204" pitchFamily="34" charset="0"/>
                <a:cs typeface="Arial" panose="020B0604020202020204" pitchFamily="34" charset="0"/>
              </a:rPr>
              <a:t>perceptively</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acceptable</a:t>
            </a:r>
            <a:r>
              <a:rPr lang="it-IT" altLang="it-IT" dirty="0">
                <a:latin typeface="Arial" panose="020B0604020202020204" pitchFamily="34" charset="0"/>
                <a:cs typeface="Arial" panose="020B0604020202020204" pitchFamily="34" charset="0"/>
              </a:rPr>
              <a:t> to </a:t>
            </a:r>
            <a:r>
              <a:rPr lang="it-IT" altLang="it-IT" dirty="0" err="1">
                <a:latin typeface="Arial" panose="020B0604020202020204" pitchFamily="34" charset="0"/>
                <a:cs typeface="Arial" panose="020B0604020202020204" pitchFamily="34" charset="0"/>
              </a:rPr>
              <a:t>replace</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toilet</a:t>
            </a:r>
            <a:r>
              <a:rPr lang="it-IT" altLang="it-IT" dirty="0">
                <a:latin typeface="Arial" panose="020B0604020202020204" pitchFamily="34" charset="0"/>
                <a:cs typeface="Arial" panose="020B0604020202020204" pitchFamily="34" charset="0"/>
              </a:rPr>
              <a:t> paper.</a:t>
            </a:r>
          </a:p>
          <a:p>
            <a:endParaRPr lang="en-GB" altLang="en-GB" dirty="0"/>
          </a:p>
        </p:txBody>
      </p:sp>
      <p:sp>
        <p:nvSpPr>
          <p:cNvPr id="4" name="Slide Number Placeholder 3"/>
          <p:cNvSpPr>
            <a:spLocks noGrp="1"/>
          </p:cNvSpPr>
          <p:nvPr>
            <p:ph type="sldNum" sz="quarter" idx="5"/>
          </p:nvPr>
        </p:nvSpPr>
        <p:spPr/>
        <p:txBody>
          <a:bodyPr numCol="1"/>
          <a:lstStyle/>
          <a:p>
            <a:fld id="{077BBB00-05CA-4B9A-96D2-130B8B504B4E}" type="slidenum">
              <a:rPr lang="en-GB" altLang="en-GB" smtClean="0"/>
              <a:t>4</a:t>
            </a:fld>
            <a:endParaRPr lang="en-GB" altLang="en-GB"/>
          </a:p>
        </p:txBody>
      </p:sp>
    </p:spTree>
    <p:extLst>
      <p:ext uri="{BB962C8B-B14F-4D97-AF65-F5344CB8AC3E}">
        <p14:creationId xmlns:p14="http://schemas.microsoft.com/office/powerpoint/2010/main" val="283567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a:p>
            <a:r>
              <a:rPr lang="fr-FR" altLang="fr-FR" sz="1200" b="0" i="0" kern="1200" dirty="0" err="1">
                <a:solidFill>
                  <a:schemeClr val="tx1"/>
                </a:solidFill>
                <a:effectLst/>
                <a:latin typeface="+mn-lt"/>
                <a:ea typeface="+mn-ea"/>
                <a:cs typeface="+mn-cs"/>
              </a:rPr>
              <a:t>European</a:t>
            </a:r>
            <a:r>
              <a:rPr lang="fr-FR" altLang="fr-FR" sz="1200" b="0" i="0" kern="1200" dirty="0">
                <a:solidFill>
                  <a:schemeClr val="tx1"/>
                </a:solidFill>
                <a:effectLst/>
                <a:latin typeface="+mn-lt"/>
                <a:ea typeface="+mn-ea"/>
                <a:cs typeface="+mn-cs"/>
              </a:rPr>
              <a:t> </a:t>
            </a:r>
            <a:r>
              <a:rPr lang="fr-FR" altLang="fr-FR" sz="1200" b="0" i="0" kern="1200" dirty="0" err="1">
                <a:solidFill>
                  <a:schemeClr val="tx1"/>
                </a:solidFill>
                <a:effectLst/>
                <a:latin typeface="+mn-lt"/>
                <a:ea typeface="+mn-ea"/>
                <a:cs typeface="+mn-cs"/>
              </a:rPr>
              <a:t>Disposables</a:t>
            </a:r>
            <a:r>
              <a:rPr lang="fr-FR" altLang="fr-FR" sz="1200" b="0" i="0" kern="1200" dirty="0">
                <a:solidFill>
                  <a:schemeClr val="tx1"/>
                </a:solidFill>
                <a:effectLst/>
                <a:latin typeface="+mn-lt"/>
                <a:ea typeface="+mn-ea"/>
                <a:cs typeface="+mn-cs"/>
              </a:rPr>
              <a:t> and </a:t>
            </a:r>
            <a:r>
              <a:rPr lang="fr-FR" altLang="fr-FR" sz="1200" b="0" i="0" kern="1200" dirty="0" err="1">
                <a:solidFill>
                  <a:schemeClr val="tx1"/>
                </a:solidFill>
                <a:effectLst/>
                <a:latin typeface="+mn-lt"/>
                <a:ea typeface="+mn-ea"/>
                <a:cs typeface="+mn-cs"/>
              </a:rPr>
              <a:t>Nonwovens</a:t>
            </a:r>
            <a:r>
              <a:rPr lang="fr-FR" altLang="fr-FR" sz="1200" b="0" i="0" kern="1200" dirty="0">
                <a:solidFill>
                  <a:schemeClr val="tx1"/>
                </a:solidFill>
                <a:effectLst/>
                <a:latin typeface="+mn-lt"/>
                <a:ea typeface="+mn-ea"/>
                <a:cs typeface="+mn-cs"/>
              </a:rPr>
              <a:t> Association – </a:t>
            </a:r>
            <a:r>
              <a:rPr lang="fr-FR" altLang="fr-FR" sz="1200" b="0" i="0" kern="1200" dirty="0" err="1">
                <a:solidFill>
                  <a:schemeClr val="tx1"/>
                </a:solidFill>
                <a:effectLst/>
                <a:latin typeface="+mn-lt"/>
                <a:ea typeface="+mn-ea"/>
                <a:cs typeface="+mn-cs"/>
              </a:rPr>
              <a:t>These</a:t>
            </a:r>
            <a:r>
              <a:rPr lang="fr-FR" altLang="fr-FR" sz="1200" b="0" i="0" kern="1200" dirty="0">
                <a:solidFill>
                  <a:schemeClr val="tx1"/>
                </a:solidFill>
                <a:effectLst/>
                <a:latin typeface="+mn-lt"/>
                <a:ea typeface="+mn-ea"/>
                <a:cs typeface="+mn-cs"/>
              </a:rPr>
              <a:t> guidelines have been </a:t>
            </a:r>
            <a:r>
              <a:rPr lang="fr-FR" altLang="fr-FR" sz="1200" b="0" i="0" kern="1200" dirty="0" err="1">
                <a:solidFill>
                  <a:schemeClr val="tx1"/>
                </a:solidFill>
                <a:effectLst/>
                <a:latin typeface="+mn-lt"/>
                <a:ea typeface="+mn-ea"/>
                <a:cs typeface="+mn-cs"/>
              </a:rPr>
              <a:t>found</a:t>
            </a:r>
            <a:r>
              <a:rPr lang="fr-FR" altLang="fr-FR" sz="1200" b="0" i="0" kern="1200" dirty="0">
                <a:solidFill>
                  <a:schemeClr val="tx1"/>
                </a:solidFill>
                <a:effectLst/>
                <a:latin typeface="+mn-lt"/>
                <a:ea typeface="+mn-ea"/>
                <a:cs typeface="+mn-cs"/>
              </a:rPr>
              <a:t> to not test the wipes in a </a:t>
            </a:r>
            <a:r>
              <a:rPr lang="fr-FR" altLang="fr-FR" sz="1200" b="0" i="0" kern="1200" dirty="0" err="1">
                <a:solidFill>
                  <a:schemeClr val="tx1"/>
                </a:solidFill>
                <a:effectLst/>
                <a:latin typeface="+mn-lt"/>
                <a:ea typeface="+mn-ea"/>
                <a:cs typeface="+mn-cs"/>
              </a:rPr>
              <a:t>realistic</a:t>
            </a:r>
            <a:r>
              <a:rPr lang="fr-FR" altLang="fr-FR" sz="1200" b="0" i="0" kern="1200" dirty="0">
                <a:solidFill>
                  <a:schemeClr val="tx1"/>
                </a:solidFill>
                <a:effectLst/>
                <a:latin typeface="+mn-lt"/>
                <a:ea typeface="+mn-ea"/>
                <a:cs typeface="+mn-cs"/>
              </a:rPr>
              <a:t> UK </a:t>
            </a:r>
            <a:r>
              <a:rPr lang="fr-FR" altLang="fr-FR" sz="1200" b="0" i="0" kern="1200" dirty="0" err="1">
                <a:solidFill>
                  <a:schemeClr val="tx1"/>
                </a:solidFill>
                <a:effectLst/>
                <a:latin typeface="+mn-lt"/>
                <a:ea typeface="+mn-ea"/>
                <a:cs typeface="+mn-cs"/>
              </a:rPr>
              <a:t>sewerage</a:t>
            </a:r>
            <a:r>
              <a:rPr lang="fr-FR" altLang="fr-FR" sz="1200" b="0" i="0" kern="1200" dirty="0">
                <a:solidFill>
                  <a:schemeClr val="tx1"/>
                </a:solidFill>
                <a:effectLst/>
                <a:latin typeface="+mn-lt"/>
                <a:ea typeface="+mn-ea"/>
                <a:cs typeface="+mn-cs"/>
              </a:rPr>
              <a:t> </a:t>
            </a:r>
            <a:r>
              <a:rPr lang="fr-FR" altLang="fr-FR" sz="1200" b="0" i="0" kern="1200" dirty="0" err="1">
                <a:solidFill>
                  <a:schemeClr val="tx1"/>
                </a:solidFill>
                <a:effectLst/>
                <a:latin typeface="+mn-lt"/>
                <a:ea typeface="+mn-ea"/>
                <a:cs typeface="+mn-cs"/>
              </a:rPr>
              <a:t>environment</a:t>
            </a:r>
            <a:r>
              <a:rPr lang="fr-FR" altLang="fr-FR" sz="1200" b="0" i="0" kern="1200" dirty="0">
                <a:solidFill>
                  <a:schemeClr val="tx1"/>
                </a:solidFill>
                <a:effectLst/>
                <a:latin typeface="+mn-lt"/>
                <a:ea typeface="+mn-ea"/>
                <a:cs typeface="+mn-cs"/>
              </a:rPr>
              <a:t>.</a:t>
            </a:r>
          </a:p>
          <a:p>
            <a:endParaRPr lang="en-GB" altLang="en-GB" dirty="0"/>
          </a:p>
        </p:txBody>
      </p:sp>
      <p:sp>
        <p:nvSpPr>
          <p:cNvPr id="4" name="Slide Number Placeholder 3"/>
          <p:cNvSpPr>
            <a:spLocks noGrp="1"/>
          </p:cNvSpPr>
          <p:nvPr>
            <p:ph type="sldNum" sz="quarter" idx="5"/>
          </p:nvPr>
        </p:nvSpPr>
        <p:spPr/>
        <p:txBody>
          <a:bodyPr numCol="1"/>
          <a:lstStyle/>
          <a:p>
            <a:fld id="{077BBB00-05CA-4B9A-96D2-130B8B504B4E}" type="slidenum">
              <a:rPr lang="en-GB" altLang="en-GB" smtClean="0"/>
              <a:t>5</a:t>
            </a:fld>
            <a:endParaRPr lang="en-GB" altLang="en-GB"/>
          </a:p>
        </p:txBody>
      </p:sp>
    </p:spTree>
    <p:extLst>
      <p:ext uri="{BB962C8B-B14F-4D97-AF65-F5344CB8AC3E}">
        <p14:creationId xmlns:p14="http://schemas.microsoft.com/office/powerpoint/2010/main" val="302924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numCol="1"/>
          <a:lstStyle/>
          <a:p>
            <a:r>
              <a:rPr lang="en-GB" altLang="en-GB" dirty="0"/>
              <a:t>The majority of material in this pumping station clog was an unidentifiable mass of wipes. </a:t>
            </a:r>
          </a:p>
          <a:p>
            <a:r>
              <a:rPr lang="en-GB" altLang="en-GB" dirty="0"/>
              <a:t>However, a single pumping station clog where individual products could be recognised; showed that it contained a higher proportion of non-flushable wipes than sewer blockages – At 95% pumping station as opposed to 75% in sewer blockages. </a:t>
            </a:r>
          </a:p>
          <a:p>
            <a:endParaRPr lang="en-GB" altLang="en-GB" dirty="0"/>
          </a:p>
          <a:p>
            <a:r>
              <a:rPr lang="en-GB" altLang="en-GB" dirty="0"/>
              <a:t>There was limited flushable wipe material (0.09%) identified in the pump clogs in this single sample. Experience suggests that this is because sewage pumps are able to mechanically break the flushable wipes and pass them downstream. </a:t>
            </a:r>
          </a:p>
          <a:p>
            <a:endParaRPr lang="en-GB" altLang="en-GB" dirty="0"/>
          </a:p>
          <a:p>
            <a:r>
              <a:rPr lang="en-GB" altLang="en-GB" dirty="0"/>
              <a:t>So flushable wipes are more ‘sewer’ friendly than their non-flushable counterparts; however this does not omit their participation in FGO build up and ragging contribution.</a:t>
            </a:r>
          </a:p>
          <a:p>
            <a:endParaRPr lang="it-IT" altLang="it-IT" dirty="0"/>
          </a:p>
        </p:txBody>
      </p:sp>
      <p:sp>
        <p:nvSpPr>
          <p:cNvPr id="4" name="Segnaposto numero diapositiva 3"/>
          <p:cNvSpPr>
            <a:spLocks noGrp="1"/>
          </p:cNvSpPr>
          <p:nvPr>
            <p:ph type="sldNum" sz="quarter"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89D5870-DEBA-4FED-94F9-74535EFC7DA9}"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latinLnBrk="0" hangingPunct="1">
                <a:lnSpc>
                  <a:spcPct val="100000"/>
                </a:lnSpc>
                <a:spcBef>
                  <a:spcPts val="0"/>
                </a:spcBef>
                <a:spcAft>
                  <a:spcPts val="0"/>
                </a:spcAft>
                <a:buClrTx/>
                <a:buSzTx/>
                <a:buFontTx/>
                <a:buNone/>
                <a:tabLst/>
                <a:defRPr/>
              </a:pPr>
              <a:t>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47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GB" altLang="en-GB" sz="1200" b="0" i="0" kern="1200" dirty="0">
                <a:solidFill>
                  <a:schemeClr val="tx1"/>
                </a:solidFill>
                <a:effectLst/>
                <a:latin typeface="+mn-lt"/>
                <a:ea typeface="+mn-ea"/>
                <a:cs typeface="+mn-cs"/>
              </a:rPr>
              <a:t>The MCS survey of main UK retailers on assessing and labelling of ‘flushable’ and ‘non-flushable’ wet wipes was conducted by YouGov, on behalf of the Society.</a:t>
            </a:r>
            <a:endParaRPr lang="en-GB" altLang="en-GB" dirty="0"/>
          </a:p>
          <a:p>
            <a:endParaRPr lang="en-GB" altLang="en-GB" dirty="0"/>
          </a:p>
        </p:txBody>
      </p:sp>
      <p:sp>
        <p:nvSpPr>
          <p:cNvPr id="4" name="Slide Number Placeholder 3"/>
          <p:cNvSpPr>
            <a:spLocks noGrp="1"/>
          </p:cNvSpPr>
          <p:nvPr>
            <p:ph type="sldNum" sz="quarter" idx="5"/>
          </p:nvPr>
        </p:nvSpPr>
        <p:spPr/>
        <p:txBody>
          <a:bodyPr numCol="1"/>
          <a:lstStyle/>
          <a:p>
            <a:fld id="{077BBB00-05CA-4B9A-96D2-130B8B504B4E}" type="slidenum">
              <a:rPr lang="en-GB" altLang="en-GB" smtClean="0"/>
              <a:t>8</a:t>
            </a:fld>
            <a:endParaRPr lang="en-GB" altLang="en-GB"/>
          </a:p>
        </p:txBody>
      </p:sp>
    </p:spTree>
    <p:extLst>
      <p:ext uri="{BB962C8B-B14F-4D97-AF65-F5344CB8AC3E}">
        <p14:creationId xmlns:p14="http://schemas.microsoft.com/office/powerpoint/2010/main" val="399396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Point 1 - </a:t>
            </a:r>
            <a:r>
              <a:rPr lang="en-GB" altLang="en-GB" sz="1200" b="0" i="0" kern="1200" dirty="0">
                <a:solidFill>
                  <a:schemeClr val="tx1"/>
                </a:solidFill>
                <a:effectLst/>
                <a:latin typeface="+mn-lt"/>
                <a:ea typeface="+mn-ea"/>
                <a:cs typeface="+mn-cs"/>
              </a:rPr>
              <a:t>From now on manufacturers of wipes will be able to feature an official water industry ‘Fine to Flush’ symbol on their packaging if they pass strict scientific tests. This symbol will let consumers know that the products don’t contain plastic and will break down in the sewer system instead of clogging up sewers and contributing to fatbergs which cause blockages and sewage overflows.</a:t>
            </a:r>
          </a:p>
          <a:p>
            <a:endParaRPr lang="en-GB" altLang="en-GB" sz="1200" b="0" i="0" kern="1200" dirty="0">
              <a:solidFill>
                <a:schemeClr val="tx1"/>
              </a:solidFill>
              <a:effectLst/>
              <a:latin typeface="+mn-lt"/>
              <a:ea typeface="+mn-ea"/>
              <a:cs typeface="+mn-cs"/>
            </a:endParaRPr>
          </a:p>
          <a:p>
            <a:r>
              <a:rPr lang="en-GB" altLang="en-GB" sz="1200" b="0" i="0" kern="1200" dirty="0">
                <a:solidFill>
                  <a:schemeClr val="tx1"/>
                </a:solidFill>
                <a:effectLst/>
                <a:latin typeface="+mn-lt"/>
                <a:ea typeface="+mn-ea"/>
                <a:cs typeface="+mn-cs"/>
              </a:rPr>
              <a:t>Although there has been an increase in products being labelled ‘Do Not Flush’, there are many wipes on the market labelled ‘Flushable’ which do not break down quickly when they enter the sewer system, and which would not pass the stringent tests which meet the standard to receive the ‘Fine to Flush’ symbol. The labelling of these products can cause confusion amongst consumers, increasing the problem of sewer blockages.</a:t>
            </a:r>
          </a:p>
          <a:p>
            <a:endParaRPr lang="en-GB" altLang="en-GB" sz="1200" b="0" i="0" kern="1200" dirty="0">
              <a:solidFill>
                <a:schemeClr val="tx1"/>
              </a:solidFill>
              <a:effectLst/>
              <a:latin typeface="+mn-lt"/>
              <a:ea typeface="+mn-ea"/>
              <a:cs typeface="+mn-cs"/>
            </a:endParaRPr>
          </a:p>
          <a:p>
            <a:r>
              <a:rPr lang="en-GB" altLang="en-GB" sz="1200" b="0" i="0" kern="1200" dirty="0">
                <a:solidFill>
                  <a:schemeClr val="tx1"/>
                </a:solidFill>
                <a:effectLst/>
                <a:latin typeface="+mn-lt"/>
                <a:ea typeface="+mn-ea"/>
                <a:cs typeface="+mn-cs"/>
              </a:rPr>
              <a:t>Manufacturers can have their wipes tested by WRC, water research council.</a:t>
            </a:r>
          </a:p>
          <a:p>
            <a:endParaRPr lang="en-GB" altLang="en-GB" dirty="0"/>
          </a:p>
        </p:txBody>
      </p:sp>
      <p:sp>
        <p:nvSpPr>
          <p:cNvPr id="4" name="Slide Number Placeholder 3"/>
          <p:cNvSpPr>
            <a:spLocks noGrp="1"/>
          </p:cNvSpPr>
          <p:nvPr>
            <p:ph type="sldNum" sz="quarter" idx="5"/>
          </p:nvPr>
        </p:nvSpPr>
        <p:spPr/>
        <p:txBody>
          <a:bodyPr numCol="1"/>
          <a:lstStyle/>
          <a:p>
            <a:fld id="{077BBB00-05CA-4B9A-96D2-130B8B504B4E}" type="slidenum">
              <a:rPr lang="en-GB" altLang="en-GB" smtClean="0"/>
              <a:t>9</a:t>
            </a:fld>
            <a:endParaRPr lang="en-GB" altLang="en-GB"/>
          </a:p>
        </p:txBody>
      </p:sp>
    </p:spTree>
    <p:extLst>
      <p:ext uri="{BB962C8B-B14F-4D97-AF65-F5344CB8AC3E}">
        <p14:creationId xmlns:p14="http://schemas.microsoft.com/office/powerpoint/2010/main" val="76442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sz="1200" dirty="0"/>
              <a:t>P1- Education / clearer information from manufacturers of non-flushable wipes.</a:t>
            </a:r>
          </a:p>
          <a:p>
            <a:endParaRPr lang="en-GB" altLang="en-GB" sz="1200" dirty="0"/>
          </a:p>
          <a:p>
            <a:r>
              <a:rPr lang="en-GB" altLang="en-GB" sz="1200" dirty="0"/>
              <a:t>P2 - Correctly branding any product with Polypropylene / Polyethylene fibre as ‘non-flushable’.</a:t>
            </a:r>
          </a:p>
          <a:p>
            <a:endParaRPr lang="en-GB" altLang="en-GB" sz="1200" dirty="0"/>
          </a:p>
          <a:p>
            <a:r>
              <a:rPr lang="en-GB" altLang="en-GB" sz="1200" dirty="0"/>
              <a:t>P3 - Manufacturers guidance criteria on packaging for ‘non flushable product’</a:t>
            </a:r>
          </a:p>
          <a:p>
            <a:endParaRPr lang="en-GB" altLang="en-GB" sz="1200" dirty="0"/>
          </a:p>
          <a:p>
            <a:r>
              <a:rPr lang="en-GB" altLang="en-GB" sz="1200" dirty="0"/>
              <a:t>P4 - Collaboration between Water industry / manufacturers and retailers.</a:t>
            </a:r>
          </a:p>
          <a:p>
            <a:endParaRPr lang="en-GB" altLang="en-GB" sz="1200" dirty="0"/>
          </a:p>
          <a:p>
            <a:r>
              <a:rPr lang="en-GB" altLang="en-GB" sz="1200" dirty="0"/>
              <a:t>P5 - More stringent use of  section 111 of water industry act 1991.</a:t>
            </a:r>
          </a:p>
          <a:p>
            <a:endParaRPr lang="en-GB" altLang="en-GB" sz="1200" dirty="0"/>
          </a:p>
          <a:p>
            <a:r>
              <a:rPr lang="en-GB" altLang="en-GB" sz="1200" dirty="0"/>
              <a:t>Restrictions on use of public sewers which states </a:t>
            </a:r>
            <a:r>
              <a:rPr lang="en-GB" altLang="en-GB" sz="1200" b="0" i="0" kern="1200" dirty="0">
                <a:solidFill>
                  <a:schemeClr val="tx1"/>
                </a:solidFill>
                <a:effectLst/>
                <a:latin typeface="+mn-lt"/>
                <a:ea typeface="+mn-ea"/>
                <a:cs typeface="+mn-cs"/>
              </a:rPr>
              <a:t>no person shall throw, empty or turn, or suffer or permit to be thrown or emptied or to pass, into any public sewer, or into any drain or sewer communicating with a public sewer</a:t>
            </a:r>
            <a:r>
              <a:rPr lang="en-GB" altLang="en-GB" sz="1200" dirty="0"/>
              <a:t>. </a:t>
            </a:r>
          </a:p>
          <a:p>
            <a:endParaRPr lang="en-GB" altLang="en-GB" sz="1200" dirty="0"/>
          </a:p>
          <a:p>
            <a:r>
              <a:rPr lang="en-GB" altLang="en-GB" sz="1200" dirty="0"/>
              <a:t>In particular section 1a - </a:t>
            </a:r>
            <a:r>
              <a:rPr lang="en-GB" altLang="en-GB" sz="1200" b="0" i="0" kern="1200" dirty="0">
                <a:solidFill>
                  <a:schemeClr val="tx1"/>
                </a:solidFill>
                <a:effectLst/>
                <a:latin typeface="+mn-lt"/>
                <a:ea typeface="+mn-ea"/>
                <a:cs typeface="+mn-cs"/>
              </a:rPr>
              <a:t>any matter likely to injure the sewer or drain, to interfere with the free flow of its contents or to affect prejudicially the treatment and disposal of its contents.</a:t>
            </a:r>
            <a:endParaRPr lang="en-GB" altLang="en-GB" sz="1200" dirty="0"/>
          </a:p>
          <a:p>
            <a:endParaRPr lang="en-GB" altLang="en-GB" sz="1200" dirty="0"/>
          </a:p>
          <a:p>
            <a:r>
              <a:rPr lang="en-GB" altLang="en-GB" sz="1200" dirty="0"/>
              <a:t>P6 - Implement sample studies before during and after corporate and educational campaigns.</a:t>
            </a:r>
          </a:p>
          <a:p>
            <a:endParaRPr lang="en-GB" altLang="en-GB" sz="1200" dirty="0"/>
          </a:p>
          <a:p>
            <a:r>
              <a:rPr lang="en-GB" altLang="en-GB" sz="1200" dirty="0"/>
              <a:t>Or…we could just follow 1 simple instruction:</a:t>
            </a:r>
          </a:p>
          <a:p>
            <a:endParaRPr lang="en-GB" altLang="en-GB" dirty="0"/>
          </a:p>
        </p:txBody>
      </p:sp>
      <p:sp>
        <p:nvSpPr>
          <p:cNvPr id="4" name="Slide Number Placeholder 3"/>
          <p:cNvSpPr>
            <a:spLocks noGrp="1"/>
          </p:cNvSpPr>
          <p:nvPr>
            <p:ph type="sldNum" sz="quarter" idx="5"/>
          </p:nvPr>
        </p:nvSpPr>
        <p:spPr/>
        <p:txBody>
          <a:bodyPr numCol="1"/>
          <a:lstStyle/>
          <a:p>
            <a:fld id="{077BBB00-05CA-4B9A-96D2-130B8B504B4E}" type="slidenum">
              <a:rPr lang="en-GB" altLang="en-GB" smtClean="0"/>
              <a:t>11</a:t>
            </a:fld>
            <a:endParaRPr lang="en-GB" altLang="en-GB"/>
          </a:p>
        </p:txBody>
      </p:sp>
    </p:spTree>
    <p:extLst>
      <p:ext uri="{BB962C8B-B14F-4D97-AF65-F5344CB8AC3E}">
        <p14:creationId xmlns:p14="http://schemas.microsoft.com/office/powerpoint/2010/main" val="262823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20FF-95CA-2588-4C84-E5206DFA2A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E45809A-87D8-80EA-CBC6-7F7A916C6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78C1D72-6464-CB8E-9394-5C2D97B25DDA}"/>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5" name="Footer Placeholder 4">
            <a:extLst>
              <a:ext uri="{FF2B5EF4-FFF2-40B4-BE49-F238E27FC236}">
                <a16:creationId xmlns:a16="http://schemas.microsoft.com/office/drawing/2014/main" id="{E2FD02CC-DF7C-5589-FCEB-98FB6E70F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45821-5615-A2C8-9F7B-E0AAC85698DB}"/>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174671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67A5-C4FA-5BEE-961C-4DEB05799D2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B6DCE20-7152-4D8A-1A9F-37FF1C42A4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5CC470-BE5B-2D00-415D-7AC770546015}"/>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5" name="Footer Placeholder 4">
            <a:extLst>
              <a:ext uri="{FF2B5EF4-FFF2-40B4-BE49-F238E27FC236}">
                <a16:creationId xmlns:a16="http://schemas.microsoft.com/office/drawing/2014/main" id="{30E123C6-767E-73F4-C577-3445402CC9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0C26C9-6989-3896-C67C-FE65E92DAD9E}"/>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237813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822F2-B011-BF31-56B9-2A956F2A87C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2B9F713-1A78-6157-404A-783BD30B8E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598B0A-5A8A-0CA8-31FC-44A998500C94}"/>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5" name="Footer Placeholder 4">
            <a:extLst>
              <a:ext uri="{FF2B5EF4-FFF2-40B4-BE49-F238E27FC236}">
                <a16:creationId xmlns:a16="http://schemas.microsoft.com/office/drawing/2014/main" id="{FCD858EE-B333-E039-5983-8D47622BE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CFEEE-8F8B-1CEF-7353-D31A726E66C7}"/>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10199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85C7-2AE1-D44D-E6CC-1250EA8FE3A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A6E1D3-8CC6-CA2B-0813-09522ABBD0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306073-CB3D-47A8-AA27-2C3B99F104AF}"/>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5" name="Footer Placeholder 4">
            <a:extLst>
              <a:ext uri="{FF2B5EF4-FFF2-40B4-BE49-F238E27FC236}">
                <a16:creationId xmlns:a16="http://schemas.microsoft.com/office/drawing/2014/main" id="{C6E5844D-4724-86BB-0795-80B7CD662E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45B73-09A4-DD4B-9157-54889594F414}"/>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92157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033F-228A-B31A-501A-358FE698BB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D6956E2-D4AC-D4F0-9519-AF4B3729FB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DA2E9E-BFCD-76B0-FA49-75474FB1EEAD}"/>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5" name="Footer Placeholder 4">
            <a:extLst>
              <a:ext uri="{FF2B5EF4-FFF2-40B4-BE49-F238E27FC236}">
                <a16:creationId xmlns:a16="http://schemas.microsoft.com/office/drawing/2014/main" id="{2328B539-CADB-CB85-5B91-7E95BB955C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A6C00-9339-F681-D793-A2B3347526D6}"/>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6554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1902-9323-4B97-FEBA-61DF2298B14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1AC69F-0501-AFBC-7871-D2416F1372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A658C4-EDCF-8179-F308-BA3038B20D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A286A07-3E11-C41B-207D-B4A2FC5D14D9}"/>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6" name="Footer Placeholder 5">
            <a:extLst>
              <a:ext uri="{FF2B5EF4-FFF2-40B4-BE49-F238E27FC236}">
                <a16:creationId xmlns:a16="http://schemas.microsoft.com/office/drawing/2014/main" id="{0E290A97-3BB1-9BCA-C8C6-C36278971D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1B128-23D2-DAC0-7A3F-B492E6F37802}"/>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269569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BBFC-9ADF-D479-A670-C6DB4F10C4E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1B41F7F-7AF7-EA17-BD32-82786D98F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751615A-FC4E-6E86-D362-2AF97CE3A9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293939-5810-88FD-1A7B-5A86BB96A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27BEE6-6AA6-90E5-9B1E-E972643C12C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C9B776D-0CDE-DFC0-DF7A-982D84A6FE85}"/>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8" name="Footer Placeholder 7">
            <a:extLst>
              <a:ext uri="{FF2B5EF4-FFF2-40B4-BE49-F238E27FC236}">
                <a16:creationId xmlns:a16="http://schemas.microsoft.com/office/drawing/2014/main" id="{4D4B912F-1FEB-DBC9-F44A-9BBA16F1A2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757372-59AE-C9B5-DC6F-1FD0B80577B5}"/>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343653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0D2B-F079-812C-9B5E-BF10462E38D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C7DD1EC-6984-875C-52C6-88693F045663}"/>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4" name="Footer Placeholder 3">
            <a:extLst>
              <a:ext uri="{FF2B5EF4-FFF2-40B4-BE49-F238E27FC236}">
                <a16:creationId xmlns:a16="http://schemas.microsoft.com/office/drawing/2014/main" id="{47A62F66-809B-F395-C6B8-7F08C73EEB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54F5F4-BE63-F329-FA6E-29CA53CAD515}"/>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366201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30DA0-BCE2-3491-1EDA-57D15E9BBFC1}"/>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3" name="Footer Placeholder 2">
            <a:extLst>
              <a:ext uri="{FF2B5EF4-FFF2-40B4-BE49-F238E27FC236}">
                <a16:creationId xmlns:a16="http://schemas.microsoft.com/office/drawing/2014/main" id="{61746ED6-7185-EB46-F43A-561AABDFF5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5548EC-A18E-3E1D-2EE4-50F3F775CEED}"/>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18453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2905-A9CF-6C64-4DF2-CE48377F26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1A83EFC-10B1-FDA0-837D-3B81FB860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8479BB4-A11C-695C-81B7-84FF2F0CD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D629E5-F4F8-E22A-D96C-DA7CA2A17644}"/>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6" name="Footer Placeholder 5">
            <a:extLst>
              <a:ext uri="{FF2B5EF4-FFF2-40B4-BE49-F238E27FC236}">
                <a16:creationId xmlns:a16="http://schemas.microsoft.com/office/drawing/2014/main" id="{652E7E10-2E9A-B9A9-B12D-6A4452D1AA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43AA24-E02D-6C7B-A09C-7E759026548A}"/>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113997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1980-5610-2240-AA4D-6ABA0C2BDB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0C210B6-85CA-4456-1BD2-764896525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ADC849-F9FC-1601-568C-616CA32CB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E51C9E-8DD2-695D-2077-67378BF4DEF7}"/>
              </a:ext>
            </a:extLst>
          </p:cNvPr>
          <p:cNvSpPr>
            <a:spLocks noGrp="1"/>
          </p:cNvSpPr>
          <p:nvPr>
            <p:ph type="dt" sz="half" idx="10"/>
          </p:nvPr>
        </p:nvSpPr>
        <p:spPr/>
        <p:txBody>
          <a:bodyPr/>
          <a:lstStyle/>
          <a:p>
            <a:fld id="{75C84053-BFE1-4A1E-89AB-536902F5C7CD}" type="datetimeFigureOut">
              <a:rPr lang="en-GB" smtClean="0"/>
              <a:t>30/07/2025</a:t>
            </a:fld>
            <a:endParaRPr lang="en-GB"/>
          </a:p>
        </p:txBody>
      </p:sp>
      <p:sp>
        <p:nvSpPr>
          <p:cNvPr id="6" name="Footer Placeholder 5">
            <a:extLst>
              <a:ext uri="{FF2B5EF4-FFF2-40B4-BE49-F238E27FC236}">
                <a16:creationId xmlns:a16="http://schemas.microsoft.com/office/drawing/2014/main" id="{82EC1E9B-4466-2381-548E-E8CF67271C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704C1-FDA4-26C9-38A4-8AF6F056AFF5}"/>
              </a:ext>
            </a:extLst>
          </p:cNvPr>
          <p:cNvSpPr>
            <a:spLocks noGrp="1"/>
          </p:cNvSpPr>
          <p:nvPr>
            <p:ph type="sldNum" sz="quarter" idx="12"/>
          </p:nvPr>
        </p:nvSpPr>
        <p:spPr/>
        <p:txBody>
          <a:bodyPr/>
          <a:lstStyle/>
          <a:p>
            <a:fld id="{00C96626-FA01-43B0-91C4-586BF212458C}" type="slidenum">
              <a:rPr lang="en-GB" smtClean="0"/>
              <a:t>‹#›</a:t>
            </a:fld>
            <a:endParaRPr lang="en-GB"/>
          </a:p>
        </p:txBody>
      </p:sp>
    </p:spTree>
    <p:extLst>
      <p:ext uri="{BB962C8B-B14F-4D97-AF65-F5344CB8AC3E}">
        <p14:creationId xmlns:p14="http://schemas.microsoft.com/office/powerpoint/2010/main" val="296791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AA34C-2A6B-21C7-38F5-6BF450564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86A4F6A-87A7-4D09-F83F-18C5E0A78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52C94B-48E9-BD58-171C-E353F51C0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C84053-BFE1-4A1E-89AB-536902F5C7CD}" type="datetimeFigureOut">
              <a:rPr lang="en-GB" smtClean="0"/>
              <a:t>30/07/2025</a:t>
            </a:fld>
            <a:endParaRPr lang="en-GB"/>
          </a:p>
        </p:txBody>
      </p:sp>
      <p:sp>
        <p:nvSpPr>
          <p:cNvPr id="5" name="Footer Placeholder 4">
            <a:extLst>
              <a:ext uri="{FF2B5EF4-FFF2-40B4-BE49-F238E27FC236}">
                <a16:creationId xmlns:a16="http://schemas.microsoft.com/office/drawing/2014/main" id="{33C5C192-480F-42DE-5620-93283C424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E340BD3-17C4-6209-4D71-654FD0B7E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C96626-FA01-43B0-91C4-586BF212458C}" type="slidenum">
              <a:rPr lang="en-GB" smtClean="0"/>
              <a:t>‹#›</a:t>
            </a:fld>
            <a:endParaRPr lang="en-GB"/>
          </a:p>
        </p:txBody>
      </p:sp>
    </p:spTree>
    <p:extLst>
      <p:ext uri="{BB962C8B-B14F-4D97-AF65-F5344CB8AC3E}">
        <p14:creationId xmlns:p14="http://schemas.microsoft.com/office/powerpoint/2010/main" val="35153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riendsoftheearth.uk/plastics/wet-wipes-keeping-them-out-our-seas-and-sewers" TargetMode="External"/><Relationship Id="rId2" Type="http://schemas.openxmlformats.org/officeDocument/2006/relationships/hyperlink" Target="http://www.onegreenplanet.org/news/wet-wipes-made-plastic-uk-wants-banned/"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waterbriefing.org/home/water-issues/item/16154-leading-retailers-not-embracing-wet-wipe-%E2%80%98flushability%E2%80%99-standard-in-own-brand-products" TargetMode="External"/><Relationship Id="rId4" Type="http://schemas.openxmlformats.org/officeDocument/2006/relationships/hyperlink" Target="https://www.waterbriefing.org/home/water-issues/item/15768-uk-water-sector-launches-wet-wipes-flushability-standa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BFB2-5CF4-75BF-63DD-200858925293}"/>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E92F3A12-6A5A-777A-EFD7-42AC243671E2}"/>
              </a:ext>
            </a:extLst>
          </p:cNvPr>
          <p:cNvPicPr>
            <a:picLocks noGrp="1" noChangeAspect="1"/>
          </p:cNvPicPr>
          <p:nvPr>
            <p:ph idx="1"/>
          </p:nvPr>
        </p:nvPicPr>
        <p:blipFill>
          <a:blip r:embed="rId2"/>
          <a:stretch>
            <a:fillRect/>
          </a:stretch>
        </p:blipFill>
        <p:spPr>
          <a:xfrm>
            <a:off x="10094466" y="4413485"/>
            <a:ext cx="1565056" cy="2174040"/>
          </a:xfrm>
          <a:prstGeom prst="rect">
            <a:avLst/>
          </a:prstGeom>
        </p:spPr>
      </p:pic>
      <p:pic>
        <p:nvPicPr>
          <p:cNvPr id="4" name="Picture 3" descr="A logo with a black circle and white text">
            <a:extLst>
              <a:ext uri="{FF2B5EF4-FFF2-40B4-BE49-F238E27FC236}">
                <a16:creationId xmlns:a16="http://schemas.microsoft.com/office/drawing/2014/main" id="{3B07D75B-0151-2729-4A5B-F4D53983EA8F}"/>
              </a:ext>
            </a:extLst>
          </p:cNvPr>
          <p:cNvPicPr>
            <a:picLocks noChangeAspect="1"/>
          </p:cNvPicPr>
          <p:nvPr/>
        </p:nvPicPr>
        <p:blipFill>
          <a:blip r:embed="rId3"/>
          <a:stretch>
            <a:fillRect/>
          </a:stretch>
        </p:blipFill>
        <p:spPr>
          <a:xfrm>
            <a:off x="301752" y="157935"/>
            <a:ext cx="11152991" cy="1945129"/>
          </a:xfrm>
          <a:prstGeom prst="rect">
            <a:avLst/>
          </a:prstGeom>
          <a:noFill/>
          <a:ln cap="flat">
            <a:noFill/>
          </a:ln>
        </p:spPr>
      </p:pic>
      <p:sp>
        <p:nvSpPr>
          <p:cNvPr id="5" name="TextBox 4">
            <a:extLst>
              <a:ext uri="{FF2B5EF4-FFF2-40B4-BE49-F238E27FC236}">
                <a16:creationId xmlns:a16="http://schemas.microsoft.com/office/drawing/2014/main" id="{BFA9AD2C-4CFB-002F-C624-38F2410909A8}"/>
              </a:ext>
            </a:extLst>
          </p:cNvPr>
          <p:cNvSpPr txBox="1"/>
          <p:nvPr/>
        </p:nvSpPr>
        <p:spPr>
          <a:xfrm>
            <a:off x="3181015" y="2753369"/>
            <a:ext cx="7037718" cy="923330"/>
          </a:xfrm>
          <a:prstGeom prst="rect">
            <a:avLst/>
          </a:prstGeom>
          <a:noFill/>
        </p:spPr>
        <p:txBody>
          <a:bodyPr wrap="square" numCol="1" rtlCol="0">
            <a:spAutoFit/>
          </a:bodyPr>
          <a:lstStyle/>
          <a:p>
            <a:pPr algn="ctr"/>
            <a:r>
              <a:rPr lang="en-GB" altLang="en-GB" sz="5400" b="1" dirty="0">
                <a:latin typeface="+mj-lt"/>
              </a:rPr>
              <a:t>Pumps   v   wet wipes</a:t>
            </a:r>
          </a:p>
        </p:txBody>
      </p:sp>
      <p:pic>
        <p:nvPicPr>
          <p:cNvPr id="7" name="Picture 6">
            <a:extLst>
              <a:ext uri="{FF2B5EF4-FFF2-40B4-BE49-F238E27FC236}">
                <a16:creationId xmlns:a16="http://schemas.microsoft.com/office/drawing/2014/main" id="{F2DEA502-E94E-D170-87BD-2F57F24F32BF}"/>
              </a:ext>
            </a:extLst>
          </p:cNvPr>
          <p:cNvPicPr>
            <a:picLocks noChangeAspect="1"/>
          </p:cNvPicPr>
          <p:nvPr/>
        </p:nvPicPr>
        <p:blipFill>
          <a:blip r:embed="rId4"/>
          <a:stretch>
            <a:fillRect/>
          </a:stretch>
        </p:blipFill>
        <p:spPr>
          <a:xfrm>
            <a:off x="532478" y="4225325"/>
            <a:ext cx="1924050" cy="2362200"/>
          </a:xfrm>
          <a:prstGeom prst="rect">
            <a:avLst/>
          </a:prstGeom>
        </p:spPr>
      </p:pic>
      <p:pic>
        <p:nvPicPr>
          <p:cNvPr id="8" name="Picture 7">
            <a:extLst>
              <a:ext uri="{FF2B5EF4-FFF2-40B4-BE49-F238E27FC236}">
                <a16:creationId xmlns:a16="http://schemas.microsoft.com/office/drawing/2014/main" id="{2C1A9632-DFBD-974A-D01B-EFDA92C77167}"/>
              </a:ext>
            </a:extLst>
          </p:cNvPr>
          <p:cNvPicPr>
            <a:picLocks noChangeAspect="1"/>
          </p:cNvPicPr>
          <p:nvPr/>
        </p:nvPicPr>
        <p:blipFill>
          <a:blip r:embed="rId5"/>
          <a:stretch>
            <a:fillRect/>
          </a:stretch>
        </p:blipFill>
        <p:spPr>
          <a:xfrm>
            <a:off x="5069527" y="4413485"/>
            <a:ext cx="1828688" cy="2174040"/>
          </a:xfrm>
          <a:prstGeom prst="rect">
            <a:avLst/>
          </a:prstGeom>
        </p:spPr>
      </p:pic>
      <p:sp>
        <p:nvSpPr>
          <p:cNvPr id="9" name="TextBox 8">
            <a:extLst>
              <a:ext uri="{FF2B5EF4-FFF2-40B4-BE49-F238E27FC236}">
                <a16:creationId xmlns:a16="http://schemas.microsoft.com/office/drawing/2014/main" id="{A58DF426-B486-3D11-DEC7-76F56C9A304E}"/>
              </a:ext>
            </a:extLst>
          </p:cNvPr>
          <p:cNvSpPr txBox="1"/>
          <p:nvPr/>
        </p:nvSpPr>
        <p:spPr>
          <a:xfrm>
            <a:off x="3588526" y="4918690"/>
            <a:ext cx="678391" cy="1200329"/>
          </a:xfrm>
          <a:prstGeom prst="rect">
            <a:avLst/>
          </a:prstGeom>
          <a:noFill/>
        </p:spPr>
        <p:txBody>
          <a:bodyPr wrap="none" rtlCol="0">
            <a:spAutoFit/>
          </a:bodyPr>
          <a:lstStyle/>
          <a:p>
            <a:r>
              <a:rPr lang="en-GB" sz="7200" b="1" dirty="0"/>
              <a:t>+</a:t>
            </a:r>
          </a:p>
        </p:txBody>
      </p:sp>
      <p:sp>
        <p:nvSpPr>
          <p:cNvPr id="10" name="TextBox 9">
            <a:extLst>
              <a:ext uri="{FF2B5EF4-FFF2-40B4-BE49-F238E27FC236}">
                <a16:creationId xmlns:a16="http://schemas.microsoft.com/office/drawing/2014/main" id="{22A14C9F-A1E2-D4A2-241D-E2F46EBD07BA}"/>
              </a:ext>
            </a:extLst>
          </p:cNvPr>
          <p:cNvSpPr txBox="1"/>
          <p:nvPr/>
        </p:nvSpPr>
        <p:spPr>
          <a:xfrm>
            <a:off x="8219768" y="4857136"/>
            <a:ext cx="732893" cy="1323439"/>
          </a:xfrm>
          <a:prstGeom prst="rect">
            <a:avLst/>
          </a:prstGeom>
          <a:noFill/>
        </p:spPr>
        <p:txBody>
          <a:bodyPr wrap="none" rtlCol="0">
            <a:spAutoFit/>
          </a:bodyPr>
          <a:lstStyle/>
          <a:p>
            <a:r>
              <a:rPr lang="en-GB" sz="8000" b="1" dirty="0"/>
              <a:t>=</a:t>
            </a:r>
          </a:p>
        </p:txBody>
      </p:sp>
    </p:spTree>
    <p:extLst>
      <p:ext uri="{BB962C8B-B14F-4D97-AF65-F5344CB8AC3E}">
        <p14:creationId xmlns:p14="http://schemas.microsoft.com/office/powerpoint/2010/main" val="289351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7DE-6DD0-4054-B4F0-2CC37FDEA3D1}"/>
              </a:ext>
            </a:extLst>
          </p:cNvPr>
          <p:cNvSpPr>
            <a:spLocks noGrp="1"/>
          </p:cNvSpPr>
          <p:nvPr>
            <p:ph type="title"/>
          </p:nvPr>
        </p:nvSpPr>
        <p:spPr/>
        <p:txBody>
          <a:bodyPr numCol="1"/>
          <a:lstStyle/>
          <a:p>
            <a:r>
              <a:rPr lang="en-GB" altLang="en-GB" dirty="0"/>
              <a:t> </a:t>
            </a:r>
          </a:p>
        </p:txBody>
      </p:sp>
      <p:sp>
        <p:nvSpPr>
          <p:cNvPr id="12" name="Rettangolo 16">
            <a:extLst>
              <a:ext uri="{FF2B5EF4-FFF2-40B4-BE49-F238E27FC236}">
                <a16:creationId xmlns:a16="http://schemas.microsoft.com/office/drawing/2014/main" id="{5276628D-8033-431B-97A2-0E6D4912B0BB}"/>
              </a:ext>
            </a:extLst>
          </p:cNvPr>
          <p:cNvSpPr/>
          <p:nvPr/>
        </p:nvSpPr>
        <p:spPr>
          <a:xfrm>
            <a:off x="0" y="3458372"/>
            <a:ext cx="4215950"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Benefits of compliance</a:t>
            </a:r>
          </a:p>
        </p:txBody>
      </p:sp>
      <p:sp>
        <p:nvSpPr>
          <p:cNvPr id="17" name="Content Placeholder 16">
            <a:extLst>
              <a:ext uri="{FF2B5EF4-FFF2-40B4-BE49-F238E27FC236}">
                <a16:creationId xmlns:a16="http://schemas.microsoft.com/office/drawing/2014/main" id="{ECD66F8D-4063-430B-BB59-0B9C70300EE0}"/>
              </a:ext>
            </a:extLst>
          </p:cNvPr>
          <p:cNvSpPr>
            <a:spLocks noGrp="1"/>
          </p:cNvSpPr>
          <p:nvPr>
            <p:ph idx="1"/>
          </p:nvPr>
        </p:nvSpPr>
        <p:spPr>
          <a:xfrm>
            <a:off x="838200" y="2606439"/>
            <a:ext cx="10515600" cy="3570523"/>
          </a:xfrm>
        </p:spPr>
        <p:txBody>
          <a:bodyPr numCol="1"/>
          <a:lstStyle/>
          <a:p>
            <a:pPr marL="0" indent="0">
              <a:buNone/>
            </a:pPr>
            <a:r>
              <a:rPr lang="en-GB" altLang="en-GB" dirty="0"/>
              <a:t> </a:t>
            </a:r>
          </a:p>
        </p:txBody>
      </p:sp>
      <p:sp>
        <p:nvSpPr>
          <p:cNvPr id="19" name="TextBox 18">
            <a:extLst>
              <a:ext uri="{FF2B5EF4-FFF2-40B4-BE49-F238E27FC236}">
                <a16:creationId xmlns:a16="http://schemas.microsoft.com/office/drawing/2014/main" id="{2B5CBD1D-4D61-4449-98CD-831131FB01FA}"/>
              </a:ext>
            </a:extLst>
          </p:cNvPr>
          <p:cNvSpPr txBox="1"/>
          <p:nvPr/>
        </p:nvSpPr>
        <p:spPr>
          <a:xfrm>
            <a:off x="380247" y="3961747"/>
            <a:ext cx="10973553" cy="2092881"/>
          </a:xfrm>
          <a:prstGeom prst="rect">
            <a:avLst/>
          </a:prstGeom>
          <a:noFill/>
        </p:spPr>
        <p:txBody>
          <a:bodyPr wrap="square" numCol="1">
            <a:spAutoFit/>
          </a:bodyPr>
          <a:lstStyle/>
          <a:p>
            <a:pPr marL="285750" indent="-285750">
              <a:buFont typeface="Arial" panose="020B0604020202020204" pitchFamily="34" charset="0"/>
              <a:buChar char="•"/>
            </a:pPr>
            <a:r>
              <a:rPr lang="en-GB" altLang="en-GB" sz="2000" dirty="0"/>
              <a:t>Improvements to water quality and the environment.</a:t>
            </a:r>
          </a:p>
          <a:p>
            <a:endParaRPr lang="en-GB" altLang="en-GB" sz="1000" dirty="0"/>
          </a:p>
          <a:p>
            <a:pPr marL="285750" indent="-285750">
              <a:buFont typeface="Arial" panose="020B0604020202020204" pitchFamily="34" charset="0"/>
              <a:buChar char="•"/>
            </a:pPr>
            <a:r>
              <a:rPr lang="en-GB" altLang="en-GB" sz="2000" dirty="0"/>
              <a:t>Reduction in sewer gas odours and flooding to homes and the environment.</a:t>
            </a:r>
          </a:p>
          <a:p>
            <a:endParaRPr lang="en-GB" altLang="en-GB" sz="1000" dirty="0"/>
          </a:p>
          <a:p>
            <a:pPr marL="285750" indent="-285750">
              <a:buFont typeface="Arial" panose="020B0604020202020204" pitchFamily="34" charset="0"/>
              <a:buChar char="•"/>
            </a:pPr>
            <a:r>
              <a:rPr lang="en-GB" altLang="en-GB" sz="2000" dirty="0"/>
              <a:t>Municipal authorities being able to improve service to their customers as a direct result of cost savings from expenditure locked up in blockages and servicing.</a:t>
            </a:r>
          </a:p>
          <a:p>
            <a:endParaRPr lang="en-GB" altLang="en-GB" sz="1000" dirty="0"/>
          </a:p>
          <a:p>
            <a:pPr marL="285750" indent="-285750">
              <a:buFont typeface="Arial" panose="020B0604020202020204" pitchFamily="34" charset="0"/>
              <a:buChar char="•"/>
            </a:pPr>
            <a:r>
              <a:rPr lang="en-GB" altLang="en-GB" sz="2000" dirty="0"/>
              <a:t>Increased reputation of manufacturers and retailers for being responsible players in the market.</a:t>
            </a:r>
          </a:p>
        </p:txBody>
      </p:sp>
      <p:sp>
        <p:nvSpPr>
          <p:cNvPr id="20" name="Rectangle 19">
            <a:extLst>
              <a:ext uri="{FF2B5EF4-FFF2-40B4-BE49-F238E27FC236}">
                <a16:creationId xmlns:a16="http://schemas.microsoft.com/office/drawing/2014/main" id="{58FE2B02-66A3-4D83-B08C-6B4C0E8B5B0B}"/>
              </a:ext>
            </a:extLst>
          </p:cNvPr>
          <p:cNvSpPr/>
          <p:nvPr/>
        </p:nvSpPr>
        <p:spPr>
          <a:xfrm>
            <a:off x="1690577" y="6507126"/>
            <a:ext cx="1669311" cy="2613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pic>
        <p:nvPicPr>
          <p:cNvPr id="3" name="Picture 2" descr="A logo with a black circle and white text">
            <a:extLst>
              <a:ext uri="{FF2B5EF4-FFF2-40B4-BE49-F238E27FC236}">
                <a16:creationId xmlns:a16="http://schemas.microsoft.com/office/drawing/2014/main" id="{D670483B-E34E-8B2D-BFDC-2BB875D89D81}"/>
              </a:ext>
            </a:extLst>
          </p:cNvPr>
          <p:cNvPicPr>
            <a:picLocks noChangeAspect="1"/>
          </p:cNvPicPr>
          <p:nvPr/>
        </p:nvPicPr>
        <p:blipFill>
          <a:blip r:embed="rId2"/>
          <a:stretch>
            <a:fillRect/>
          </a:stretch>
        </p:blipFill>
        <p:spPr>
          <a:xfrm>
            <a:off x="301752" y="157935"/>
            <a:ext cx="11152991" cy="1945129"/>
          </a:xfrm>
          <a:prstGeom prst="rect">
            <a:avLst/>
          </a:prstGeom>
          <a:noFill/>
          <a:ln cap="flat">
            <a:noFill/>
          </a:ln>
        </p:spPr>
      </p:pic>
    </p:spTree>
    <p:extLst>
      <p:ext uri="{BB962C8B-B14F-4D97-AF65-F5344CB8AC3E}">
        <p14:creationId xmlns:p14="http://schemas.microsoft.com/office/powerpoint/2010/main" val="314974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AE49DF-A63D-46FF-BED2-3277D4E351DD}"/>
              </a:ext>
            </a:extLst>
          </p:cNvPr>
          <p:cNvSpPr/>
          <p:nvPr/>
        </p:nvSpPr>
        <p:spPr>
          <a:xfrm>
            <a:off x="1690577" y="6492875"/>
            <a:ext cx="1669311" cy="2613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sp>
        <p:nvSpPr>
          <p:cNvPr id="2" name="Title 1">
            <a:extLst>
              <a:ext uri="{FF2B5EF4-FFF2-40B4-BE49-F238E27FC236}">
                <a16:creationId xmlns:a16="http://schemas.microsoft.com/office/drawing/2014/main" id="{967D34B0-6559-4834-A008-04E5563913AC}"/>
              </a:ext>
            </a:extLst>
          </p:cNvPr>
          <p:cNvSpPr>
            <a:spLocks noGrp="1"/>
          </p:cNvSpPr>
          <p:nvPr>
            <p:ph type="title"/>
          </p:nvPr>
        </p:nvSpPr>
        <p:spPr/>
        <p:txBody>
          <a:bodyPr numCol="1"/>
          <a:lstStyle/>
          <a:p>
            <a:r>
              <a:rPr lang="en-GB" altLang="en-GB" dirty="0"/>
              <a:t> </a:t>
            </a:r>
          </a:p>
        </p:txBody>
      </p:sp>
      <p:sp>
        <p:nvSpPr>
          <p:cNvPr id="3" name="Content Placeholder 2">
            <a:extLst>
              <a:ext uri="{FF2B5EF4-FFF2-40B4-BE49-F238E27FC236}">
                <a16:creationId xmlns:a16="http://schemas.microsoft.com/office/drawing/2014/main" id="{12B47668-FA82-4EC3-AF7D-AAE4B41E1797}"/>
              </a:ext>
            </a:extLst>
          </p:cNvPr>
          <p:cNvSpPr>
            <a:spLocks noGrp="1"/>
          </p:cNvSpPr>
          <p:nvPr>
            <p:ph idx="1"/>
          </p:nvPr>
        </p:nvSpPr>
        <p:spPr>
          <a:xfrm>
            <a:off x="471685" y="2951294"/>
            <a:ext cx="10515600" cy="4351338"/>
          </a:xfrm>
        </p:spPr>
        <p:txBody>
          <a:bodyPr numCol="1">
            <a:normAutofit fontScale="92500"/>
          </a:bodyPr>
          <a:lstStyle/>
          <a:p>
            <a:r>
              <a:rPr lang="en-GB" altLang="en-GB" dirty="0"/>
              <a:t> </a:t>
            </a:r>
            <a:r>
              <a:rPr lang="en-GB" altLang="en-GB" sz="2600" dirty="0"/>
              <a:t>Education / clearer information from manufacturers of non-flushable wipes.</a:t>
            </a:r>
          </a:p>
          <a:p>
            <a:r>
              <a:rPr lang="en-GB" altLang="en-GB" sz="2600" dirty="0"/>
              <a:t>Correctly branding any product with Polypropylene / Polyethylene fibre as ‘non-flushable’.</a:t>
            </a:r>
          </a:p>
          <a:p>
            <a:r>
              <a:rPr lang="en-GB" altLang="en-GB" sz="2600" dirty="0"/>
              <a:t>Manufacturers guidance criteria on packaging for ‘non flushable product’</a:t>
            </a:r>
          </a:p>
          <a:p>
            <a:r>
              <a:rPr lang="en-GB" altLang="en-GB" sz="2600" dirty="0"/>
              <a:t>Collaboration between Water industry / manufacturers and retailers.</a:t>
            </a:r>
          </a:p>
          <a:p>
            <a:r>
              <a:rPr lang="en-GB" altLang="en-GB" sz="2600" dirty="0"/>
              <a:t>More stringent use of  section 111 of water industry act 1991.</a:t>
            </a:r>
          </a:p>
          <a:p>
            <a:r>
              <a:rPr lang="en-GB" altLang="en-GB" sz="2600" dirty="0"/>
              <a:t>Implement sample studies before during and after corporate and educational campaigns.</a:t>
            </a:r>
          </a:p>
          <a:p>
            <a:r>
              <a:rPr lang="en-GB" altLang="en-GB" sz="2600" dirty="0"/>
              <a:t>Or…we could just follow 1 simple instruction:</a:t>
            </a:r>
          </a:p>
          <a:p>
            <a:pPr marL="0" indent="0">
              <a:buNone/>
            </a:pPr>
            <a:endParaRPr lang="en-GB" altLang="en-GB" dirty="0"/>
          </a:p>
        </p:txBody>
      </p:sp>
      <p:sp>
        <p:nvSpPr>
          <p:cNvPr id="12" name="Rettangolo 16">
            <a:extLst>
              <a:ext uri="{FF2B5EF4-FFF2-40B4-BE49-F238E27FC236}">
                <a16:creationId xmlns:a16="http://schemas.microsoft.com/office/drawing/2014/main" id="{D6F1ED50-4EDB-4D96-B070-1DBACF461998}"/>
              </a:ext>
            </a:extLst>
          </p:cNvPr>
          <p:cNvSpPr/>
          <p:nvPr/>
        </p:nvSpPr>
        <p:spPr>
          <a:xfrm>
            <a:off x="0" y="2551184"/>
            <a:ext cx="4215950"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How can we change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A logo with a black circle and white text">
            <a:extLst>
              <a:ext uri="{FF2B5EF4-FFF2-40B4-BE49-F238E27FC236}">
                <a16:creationId xmlns:a16="http://schemas.microsoft.com/office/drawing/2014/main" id="{DE937B97-5689-BF4B-5C90-C48C95EE2EA9}"/>
              </a:ext>
            </a:extLst>
          </p:cNvPr>
          <p:cNvPicPr>
            <a:picLocks noChangeAspect="1"/>
          </p:cNvPicPr>
          <p:nvPr/>
        </p:nvPicPr>
        <p:blipFill>
          <a:blip r:embed="rId3"/>
          <a:stretch>
            <a:fillRect/>
          </a:stretch>
        </p:blipFill>
        <p:spPr>
          <a:xfrm>
            <a:off x="301752" y="103749"/>
            <a:ext cx="11152991" cy="1945129"/>
          </a:xfrm>
          <a:prstGeom prst="rect">
            <a:avLst/>
          </a:prstGeom>
          <a:noFill/>
          <a:ln cap="flat">
            <a:noFill/>
          </a:ln>
        </p:spPr>
      </p:pic>
    </p:spTree>
    <p:extLst>
      <p:ext uri="{BB962C8B-B14F-4D97-AF65-F5344CB8AC3E}">
        <p14:creationId xmlns:p14="http://schemas.microsoft.com/office/powerpoint/2010/main" val="341435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EB2C-AD2E-7236-3583-809E3FEA0325}"/>
              </a:ext>
            </a:extLst>
          </p:cNvPr>
          <p:cNvSpPr>
            <a:spLocks noGrp="1"/>
          </p:cNvSpPr>
          <p:nvPr>
            <p:ph type="title"/>
          </p:nvPr>
        </p:nvSpPr>
        <p:spPr/>
        <p:txBody>
          <a:bodyPr/>
          <a:lstStyle/>
          <a:p>
            <a:endParaRPr lang="en-GB" dirty="0"/>
          </a:p>
        </p:txBody>
      </p:sp>
      <p:pic>
        <p:nvPicPr>
          <p:cNvPr id="4" name="Picture 3" descr="A logo with a black circle and white text">
            <a:extLst>
              <a:ext uri="{FF2B5EF4-FFF2-40B4-BE49-F238E27FC236}">
                <a16:creationId xmlns:a16="http://schemas.microsoft.com/office/drawing/2014/main" id="{B167C654-02B1-C262-7B01-1D1B25894449}"/>
              </a:ext>
            </a:extLst>
          </p:cNvPr>
          <p:cNvPicPr>
            <a:picLocks noChangeAspect="1"/>
          </p:cNvPicPr>
          <p:nvPr/>
        </p:nvPicPr>
        <p:blipFill>
          <a:blip r:embed="rId2"/>
          <a:stretch>
            <a:fillRect/>
          </a:stretch>
        </p:blipFill>
        <p:spPr>
          <a:xfrm>
            <a:off x="301752" y="157935"/>
            <a:ext cx="11152991" cy="1945129"/>
          </a:xfrm>
          <a:prstGeom prst="rect">
            <a:avLst/>
          </a:prstGeom>
          <a:noFill/>
          <a:ln cap="flat">
            <a:noFill/>
          </a:ln>
        </p:spPr>
      </p:pic>
      <p:sp>
        <p:nvSpPr>
          <p:cNvPr id="5" name="Content Placeholder 2">
            <a:extLst>
              <a:ext uri="{FF2B5EF4-FFF2-40B4-BE49-F238E27FC236}">
                <a16:creationId xmlns:a16="http://schemas.microsoft.com/office/drawing/2014/main" id="{835509AD-53C3-7DA7-212F-00EEDE46E76F}"/>
              </a:ext>
            </a:extLst>
          </p:cNvPr>
          <p:cNvSpPr txBox="1">
            <a:spLocks noGrp="1"/>
          </p:cNvSpPr>
          <p:nvPr>
            <p:ph idx="1"/>
          </p:nvPr>
        </p:nvSpPr>
        <p:spPr>
          <a:xfrm>
            <a:off x="749710" y="2742874"/>
            <a:ext cx="10515600"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GB" dirty="0"/>
              <a:t>Maybe its time for a radical change. Or perhaps we could make just one small change:</a:t>
            </a:r>
          </a:p>
        </p:txBody>
      </p:sp>
      <p:pic>
        <p:nvPicPr>
          <p:cNvPr id="6" name="Picture 2" descr="Image result for cartoon toilet and bin">
            <a:extLst>
              <a:ext uri="{FF2B5EF4-FFF2-40B4-BE49-F238E27FC236}">
                <a16:creationId xmlns:a16="http://schemas.microsoft.com/office/drawing/2014/main" id="{580B1370-E339-10EB-B6F7-DEB68492C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54588" y="3562709"/>
            <a:ext cx="6003711" cy="31373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3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9CD2-38E9-4797-6E2D-FF117A366E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11FDEFF-DE2D-E66B-A522-CD5472CB4674}"/>
              </a:ext>
            </a:extLst>
          </p:cNvPr>
          <p:cNvSpPr>
            <a:spLocks noGrp="1"/>
          </p:cNvSpPr>
          <p:nvPr>
            <p:ph idx="1"/>
          </p:nvPr>
        </p:nvSpPr>
        <p:spPr>
          <a:xfrm>
            <a:off x="838200" y="2497393"/>
            <a:ext cx="10515600" cy="3679569"/>
          </a:xfrm>
        </p:spPr>
        <p:txBody>
          <a:bodyPr/>
          <a:lstStyle/>
          <a:p>
            <a:pPr marL="0" indent="0">
              <a:buNone/>
            </a:pPr>
            <a:r>
              <a:rPr lang="en-GB" dirty="0"/>
              <a:t>What are we at Pump technology doing to aid the fight against wet wipe blockages?</a:t>
            </a:r>
          </a:p>
          <a:p>
            <a:r>
              <a:rPr lang="en-GB" dirty="0"/>
              <a:t>Speaking to Manufactures regarding their latest offerings.</a:t>
            </a:r>
          </a:p>
          <a:p>
            <a:r>
              <a:rPr lang="en-GB" dirty="0"/>
              <a:t>Looking at your project and choosing the best pump type for you.</a:t>
            </a:r>
          </a:p>
          <a:p>
            <a:r>
              <a:rPr lang="en-GB" dirty="0"/>
              <a:t>Supporting DCG best practice when speaking to Consultants about rising main sizing.</a:t>
            </a:r>
          </a:p>
        </p:txBody>
      </p:sp>
      <p:pic>
        <p:nvPicPr>
          <p:cNvPr id="4" name="Picture 3" descr="A logo with a black circle and white text">
            <a:extLst>
              <a:ext uri="{FF2B5EF4-FFF2-40B4-BE49-F238E27FC236}">
                <a16:creationId xmlns:a16="http://schemas.microsoft.com/office/drawing/2014/main" id="{CE7D04CD-1EC7-B738-4F87-C07230EAD7E6}"/>
              </a:ext>
            </a:extLst>
          </p:cNvPr>
          <p:cNvPicPr>
            <a:picLocks noChangeAspect="1"/>
          </p:cNvPicPr>
          <p:nvPr/>
        </p:nvPicPr>
        <p:blipFill>
          <a:blip r:embed="rId2"/>
          <a:stretch>
            <a:fillRect/>
          </a:stretch>
        </p:blipFill>
        <p:spPr>
          <a:xfrm>
            <a:off x="301752" y="157935"/>
            <a:ext cx="11152991" cy="1945129"/>
          </a:xfrm>
          <a:prstGeom prst="rect">
            <a:avLst/>
          </a:prstGeom>
          <a:noFill/>
          <a:ln cap="flat">
            <a:noFill/>
          </a:ln>
        </p:spPr>
      </p:pic>
    </p:spTree>
    <p:extLst>
      <p:ext uri="{BB962C8B-B14F-4D97-AF65-F5344CB8AC3E}">
        <p14:creationId xmlns:p14="http://schemas.microsoft.com/office/powerpoint/2010/main" val="240357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a:spLocks noChangeArrowheads="1"/>
          </p:cNvSpPr>
          <p:nvPr/>
        </p:nvSpPr>
        <p:spPr>
          <a:xfrm>
            <a:off x="634458" y="1901671"/>
            <a:ext cx="34597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5000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5000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5000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50000"/>
              </a:spcBef>
              <a:spcAft>
                <a:spcPct val="0"/>
              </a:spcAft>
              <a:defRPr>
                <a:solidFill>
                  <a:schemeClr val="tx1"/>
                </a:solidFill>
                <a:latin typeface="Verdana" panose="020B0604030504040204" pitchFamily="34" charset="0"/>
                <a:cs typeface="Arial" panose="020B0604020202020204" pitchFamily="34" charset="0"/>
              </a:defRPr>
            </a:lvl9pPr>
          </a:lstStyle>
          <a:p>
            <a:pPr marL="342900" indent="-342900" eaLnBrk="1" hangingPunct="1">
              <a:buFont typeface="Wingdings" panose="05000000000000000000" pitchFamily="2" charset="2"/>
              <a:buChar char="§"/>
            </a:pPr>
            <a:endParaRPr lang="en-GB" altLang="it-IT" sz="2000" dirty="0">
              <a:latin typeface="+mn-lt"/>
              <a:cs typeface="Leelawadee" panose="020B0502040204020203" pitchFamily="34" charset="-34"/>
            </a:endParaRPr>
          </a:p>
          <a:p>
            <a:pPr marL="342900" indent="-342900" algn="l" eaLnBrk="1" hangingPunct="1">
              <a:buFont typeface="Wingdings" panose="05000000000000000000" pitchFamily="2" charset="2"/>
              <a:buChar char="§"/>
            </a:pPr>
            <a:endParaRPr lang="en-GB" altLang="it-IT" sz="2000" dirty="0">
              <a:latin typeface="+mn-lt"/>
              <a:cs typeface="Leelawadee" panose="020B0502040204020203" pitchFamily="34" charset="-34"/>
            </a:endParaRPr>
          </a:p>
        </p:txBody>
      </p:sp>
      <p:sp>
        <p:nvSpPr>
          <p:cNvPr id="22" name="Rettangolo 21"/>
          <p:cNvSpPr/>
          <p:nvPr/>
        </p:nvSpPr>
        <p:spPr>
          <a:xfrm>
            <a:off x="0" y="2376015"/>
            <a:ext cx="5029200"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References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539E63A-3B42-4838-AF89-B5F59FF416AB}"/>
              </a:ext>
            </a:extLst>
          </p:cNvPr>
          <p:cNvSpPr/>
          <p:nvPr/>
        </p:nvSpPr>
        <p:spPr>
          <a:xfrm>
            <a:off x="1586039" y="6028901"/>
            <a:ext cx="1853076" cy="7078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sp>
        <p:nvSpPr>
          <p:cNvPr id="16" name="TextBox 15">
            <a:extLst>
              <a:ext uri="{FF2B5EF4-FFF2-40B4-BE49-F238E27FC236}">
                <a16:creationId xmlns:a16="http://schemas.microsoft.com/office/drawing/2014/main" id="{3AC8C65C-D314-48DF-B832-22DD00118CDA}"/>
              </a:ext>
            </a:extLst>
          </p:cNvPr>
          <p:cNvSpPr txBox="1"/>
          <p:nvPr/>
        </p:nvSpPr>
        <p:spPr>
          <a:xfrm>
            <a:off x="474026" y="2776125"/>
            <a:ext cx="9739422" cy="4081875"/>
          </a:xfrm>
          <a:prstGeom prst="rect">
            <a:avLst/>
          </a:prstGeom>
          <a:noFill/>
        </p:spPr>
        <p:txBody>
          <a:bodyPr wrap="square" numCol="1">
            <a:spAutoFit/>
          </a:bodyPr>
          <a:lstStyle/>
          <a:p>
            <a:pPr marL="0" indent="0">
              <a:buNone/>
            </a:pPr>
            <a:r>
              <a:rPr lang="en-GB" altLang="en-GB" sz="1800" dirty="0"/>
              <a:t>[1] </a:t>
            </a:r>
            <a:r>
              <a:rPr lang="en-GB" altLang="en-GB" sz="1800" dirty="0" err="1"/>
              <a:t>Pajda</a:t>
            </a:r>
            <a:r>
              <a:rPr lang="en-GB" altLang="en-GB" sz="1800" dirty="0"/>
              <a:t>, Aleksandra. </a:t>
            </a:r>
            <a:r>
              <a:rPr lang="en-GB" altLang="en-GB" sz="1800" dirty="0">
                <a:hlinkClick r:id="rId2"/>
              </a:rPr>
              <a:t>"Did You Know Wet Wipes Are Made With Plastic? This Is Why the UK Wants Them Banned"</a:t>
            </a:r>
            <a:r>
              <a:rPr lang="en-GB" altLang="en-GB" sz="1800" dirty="0"/>
              <a:t>. One Green Planet. Retrieved 4 January 2019.</a:t>
            </a:r>
          </a:p>
          <a:p>
            <a:pPr marL="0" indent="0">
              <a:buNone/>
            </a:pPr>
            <a:r>
              <a:rPr lang="en-GB" altLang="en-GB" sz="1800" dirty="0"/>
              <a:t>[2] Water UK. Andy Drinkwater, Frank May. </a:t>
            </a:r>
            <a:r>
              <a:rPr lang="en-GB" altLang="en-GB" sz="1800" i="1" dirty="0"/>
              <a:t>Wipes in sewer blockage study – Final report. </a:t>
            </a:r>
            <a:r>
              <a:rPr lang="en-GB" altLang="en-GB" sz="1800" dirty="0"/>
              <a:t>2017</a:t>
            </a:r>
          </a:p>
          <a:p>
            <a:pPr marL="0" indent="0">
              <a:buNone/>
            </a:pPr>
            <a:r>
              <a:rPr lang="en-GB" altLang="en-GB" sz="1800" dirty="0"/>
              <a:t>[3] BPMA flow magazine Issue 3, </a:t>
            </a:r>
            <a:r>
              <a:rPr lang="en-GB" altLang="en-GB" sz="1800" i="1" dirty="0"/>
              <a:t>Tackling the wet wipe dilemma – </a:t>
            </a:r>
            <a:r>
              <a:rPr lang="en-GB" altLang="en-GB" sz="1800" i="1" dirty="0" err="1"/>
              <a:t>Pg</a:t>
            </a:r>
            <a:r>
              <a:rPr lang="en-GB" altLang="en-GB" sz="1800" i="1" dirty="0"/>
              <a:t> 18.</a:t>
            </a:r>
          </a:p>
          <a:p>
            <a:pPr marL="0" indent="0">
              <a:buNone/>
            </a:pPr>
            <a:r>
              <a:rPr lang="en-GB" altLang="en-GB" sz="1800" dirty="0"/>
              <a:t>[4] BPMA flow magazine Issue 3, </a:t>
            </a:r>
            <a:r>
              <a:rPr lang="en-GB" altLang="en-GB" sz="1800" i="1" dirty="0"/>
              <a:t>Tackling the wet wipe dilemma – </a:t>
            </a:r>
            <a:r>
              <a:rPr lang="en-GB" altLang="en-GB" sz="1800" i="1" dirty="0" err="1"/>
              <a:t>Pg</a:t>
            </a:r>
            <a:r>
              <a:rPr lang="en-GB" altLang="en-GB" sz="1800" i="1" dirty="0"/>
              <a:t> 18.</a:t>
            </a:r>
          </a:p>
          <a:p>
            <a:pPr marL="0" indent="0">
              <a:buNone/>
            </a:pPr>
            <a:r>
              <a:rPr lang="en-GB" altLang="en-GB" sz="1800" dirty="0"/>
              <a:t>[5] Bin it – don’t block it – Friends of the earth; </a:t>
            </a:r>
            <a:r>
              <a:rPr lang="en-GB" altLang="en-GB" sz="1800" dirty="0">
                <a:hlinkClick r:id="rId3"/>
              </a:rPr>
              <a:t>https://friendsoftheearth.uk/plastics/wet-wipes-keeping-them-out-our-seas-and-sewers</a:t>
            </a:r>
            <a:endParaRPr lang="en-GB" altLang="en-GB" sz="1800" dirty="0"/>
          </a:p>
          <a:p>
            <a:pPr marL="0" indent="0">
              <a:buNone/>
            </a:pPr>
            <a:r>
              <a:rPr lang="en-GB" altLang="en-GB" sz="1800" dirty="0"/>
              <a:t>[6] Water industry specification. </a:t>
            </a:r>
            <a:r>
              <a:rPr lang="en-GB" altLang="en-GB" sz="1800" i="1" dirty="0"/>
              <a:t>Fine to flush: WIS4-02-06</a:t>
            </a:r>
            <a:r>
              <a:rPr lang="en-GB" altLang="en-GB" sz="1800" dirty="0"/>
              <a:t>. Water UK – January 2019: issue 1.</a:t>
            </a:r>
          </a:p>
          <a:p>
            <a:pPr marL="0" indent="0">
              <a:buNone/>
            </a:pPr>
            <a:r>
              <a:rPr lang="en-GB" altLang="en-GB" sz="1800" dirty="0">
                <a:hlinkClick r:id="rId4">
                  <a:extLst>
                    <a:ext uri="{A12FA001-AC4F-418D-AE19-62706E023703}">
                      <ahyp:hlinkClr xmlns:ahyp="http://schemas.microsoft.com/office/drawing/2018/hyperlinkcolor" val="tx"/>
                    </a:ext>
                  </a:extLst>
                </a:hlinkClick>
              </a:rPr>
              <a:t>[7] </a:t>
            </a:r>
            <a:r>
              <a:rPr lang="en-GB" altLang="en-GB" sz="1800" dirty="0">
                <a:solidFill>
                  <a:schemeClr val="accent5"/>
                </a:solidFill>
                <a:hlinkClick r:id="rId4">
                  <a:extLst>
                    <a:ext uri="{A12FA001-AC4F-418D-AE19-62706E023703}">
                      <ahyp:hlinkClr xmlns:ahyp="http://schemas.microsoft.com/office/drawing/2018/hyperlinkcolor" val="tx"/>
                    </a:ext>
                  </a:extLst>
                </a:hlinkClick>
              </a:rPr>
              <a:t>https://www.waterbriefing.org/home/water-issues/item/15768-uk-water-sector-launches-wet-wipes-flushability-standard</a:t>
            </a:r>
            <a:endParaRPr lang="en-GB" altLang="en-GB" sz="1800" dirty="0">
              <a:solidFill>
                <a:schemeClr val="accent5"/>
              </a:solidFill>
            </a:endParaRPr>
          </a:p>
          <a:p>
            <a:pPr marL="0" indent="0">
              <a:buNone/>
            </a:pPr>
            <a:r>
              <a:rPr lang="en-GB" altLang="en-GB" sz="1800" dirty="0"/>
              <a:t>[8] </a:t>
            </a:r>
            <a:r>
              <a:rPr lang="en-GB" altLang="en-GB" sz="1800" dirty="0">
                <a:hlinkClick r:id="rId5"/>
              </a:rPr>
              <a:t>https://www.waterbriefing.org/home/water-issues/item/16154-leading-retailers-not-embracing-wet-wipe-%E2%80%98flushability%E2%80%99-standard-in-own-brand-products</a:t>
            </a:r>
            <a:endParaRPr lang="en-GB" altLang="en-GB" sz="1800" dirty="0"/>
          </a:p>
          <a:p>
            <a:pPr marL="0" indent="0">
              <a:buNone/>
            </a:pPr>
            <a:r>
              <a:rPr lang="en-GB" altLang="en-GB" sz="2000" dirty="0"/>
              <a:t>[9] Scottish water website – </a:t>
            </a:r>
            <a:r>
              <a:rPr lang="en-GB" altLang="en-GB" sz="2000" i="1" dirty="0"/>
              <a:t>Pee, toilet paper, poo: the only things to flush down the loo. </a:t>
            </a:r>
            <a:r>
              <a:rPr lang="en-GB" altLang="en-GB" sz="2000" dirty="0"/>
              <a:t>May 2015 campaign.</a:t>
            </a:r>
          </a:p>
        </p:txBody>
      </p:sp>
      <p:pic>
        <p:nvPicPr>
          <p:cNvPr id="2" name="Picture 1" descr="A logo with a black circle and white text">
            <a:extLst>
              <a:ext uri="{FF2B5EF4-FFF2-40B4-BE49-F238E27FC236}">
                <a16:creationId xmlns:a16="http://schemas.microsoft.com/office/drawing/2014/main" id="{1694BB93-9880-466B-3875-60DCF099F2C6}"/>
              </a:ext>
            </a:extLst>
          </p:cNvPr>
          <p:cNvPicPr>
            <a:picLocks noChangeAspect="1"/>
          </p:cNvPicPr>
          <p:nvPr/>
        </p:nvPicPr>
        <p:blipFill>
          <a:blip r:embed="rId6"/>
          <a:stretch>
            <a:fillRect/>
          </a:stretch>
        </p:blipFill>
        <p:spPr>
          <a:xfrm>
            <a:off x="301752" y="157935"/>
            <a:ext cx="11152991" cy="1945129"/>
          </a:xfrm>
          <a:prstGeom prst="rect">
            <a:avLst/>
          </a:prstGeom>
          <a:noFill/>
          <a:ln cap="flat">
            <a:noFill/>
          </a:ln>
        </p:spPr>
      </p:pic>
    </p:spTree>
    <p:extLst>
      <p:ext uri="{BB962C8B-B14F-4D97-AF65-F5344CB8AC3E}">
        <p14:creationId xmlns:p14="http://schemas.microsoft.com/office/powerpoint/2010/main" val="317535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468" y="279180"/>
            <a:ext cx="6486144" cy="3735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l" defTabSz="914400" rtl="0" eaLnBrk="1" latinLnBrk="0" hangingPunct="1">
              <a:lnSpc>
                <a:spcPct val="100000"/>
              </a:lnSpc>
              <a:spcBef>
                <a:spcPts val="0"/>
              </a:spcBef>
              <a:spcAft>
                <a:spcPts val="0"/>
              </a:spcAft>
              <a:buClrTx/>
              <a:buSzTx/>
              <a:buFontTx/>
              <a:buNone/>
              <a:tabLst/>
              <a:defRPr/>
            </a:pPr>
            <a:r>
              <a:rPr kumimoji="0" lang="it-IT" altLang="it-IT" sz="1800" b="1" i="0" u="none" strike="noStrike" kern="1200" cap="none" spc="0" normalizeH="0" baseline="0" noProof="0" dirty="0">
                <a:ln>
                  <a:noFill/>
                </a:ln>
                <a:solidFill>
                  <a:prstClr val="black"/>
                </a:solidFill>
                <a:effectLst/>
                <a:uLnTx/>
                <a:uFillTx/>
                <a:latin typeface="Calibri" panose="020F0502020204030204"/>
                <a:ea typeface="+mn-ea"/>
                <a:cs typeface="+mn-cs"/>
              </a:rPr>
              <a:t>            Educational </a:t>
            </a:r>
            <a:r>
              <a:rPr kumimoji="0" lang="it-IT" altLang="it-IT" sz="1800" b="1" i="0" u="none" strike="noStrike" kern="1200" cap="none" spc="0" normalizeH="0" baseline="0" noProof="0" dirty="0" err="1">
                <a:ln>
                  <a:noFill/>
                </a:ln>
                <a:solidFill>
                  <a:prstClr val="black"/>
                </a:solidFill>
                <a:effectLst/>
                <a:uLnTx/>
                <a:uFillTx/>
                <a:latin typeface="Calibri" panose="020F0502020204030204"/>
                <a:ea typeface="+mn-ea"/>
                <a:cs typeface="+mn-cs"/>
              </a:rPr>
              <a:t>piece</a:t>
            </a:r>
            <a:endParaRPr kumimoji="0" lang="it-IT" alt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p:cNvSpPr/>
          <p:nvPr/>
        </p:nvSpPr>
        <p:spPr>
          <a:xfrm>
            <a:off x="0" y="2883502"/>
            <a:ext cx="3301784"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This presentation at a glance</a:t>
            </a:r>
            <a:r>
              <a:rPr lang="en-US" sz="2000" b="1" dirty="0">
                <a:solidFill>
                  <a:prstClr val="white"/>
                </a:solidFill>
                <a:latin typeface="Calibri" panose="020F0502020204030204"/>
              </a:rPr>
              <a:t>: </a:t>
            </a:r>
            <a:endParaRPr kumimoji="0" lang="it-IT" alt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E357725-0DAF-4B93-ACDD-F9A37A9926A6}"/>
              </a:ext>
            </a:extLst>
          </p:cNvPr>
          <p:cNvSpPr/>
          <p:nvPr/>
        </p:nvSpPr>
        <p:spPr>
          <a:xfrm>
            <a:off x="1556618" y="6465925"/>
            <a:ext cx="1853076" cy="7078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sp>
        <p:nvSpPr>
          <p:cNvPr id="22" name="TextBox 21">
            <a:extLst>
              <a:ext uri="{FF2B5EF4-FFF2-40B4-BE49-F238E27FC236}">
                <a16:creationId xmlns:a16="http://schemas.microsoft.com/office/drawing/2014/main" id="{67CEAA2F-CDC0-40AD-BDD9-A7ED6E0201C3}"/>
              </a:ext>
            </a:extLst>
          </p:cNvPr>
          <p:cNvSpPr txBox="1"/>
          <p:nvPr/>
        </p:nvSpPr>
        <p:spPr>
          <a:xfrm>
            <a:off x="435468" y="3359498"/>
            <a:ext cx="8417046" cy="2554545"/>
          </a:xfrm>
          <a:prstGeom prst="rect">
            <a:avLst/>
          </a:prstGeom>
          <a:noFill/>
        </p:spPr>
        <p:txBody>
          <a:bodyPr wrap="square" numCol="1">
            <a:spAutoFit/>
          </a:bodyPr>
          <a:lstStyle/>
          <a:p>
            <a:r>
              <a:rPr lang="en-GB" altLang="en-GB" sz="2000" dirty="0"/>
              <a:t>The confusion and the little guidance on what is flushable and non-flushable.</a:t>
            </a:r>
          </a:p>
          <a:p>
            <a:endParaRPr lang="en-GB" altLang="en-GB" sz="1000" dirty="0"/>
          </a:p>
          <a:p>
            <a:r>
              <a:rPr lang="en-GB" altLang="en-GB" sz="2000" dirty="0"/>
              <a:t>Problems and consequences of our actions.</a:t>
            </a:r>
          </a:p>
          <a:p>
            <a:pPr marL="0" indent="0">
              <a:buNone/>
            </a:pPr>
            <a:endParaRPr lang="en-GB" altLang="en-GB" sz="1000" dirty="0"/>
          </a:p>
          <a:p>
            <a:r>
              <a:rPr lang="en-GB" altLang="en-GB" sz="2000" dirty="0"/>
              <a:t>Why are we in this situation when there is an easy solution is at hand ?</a:t>
            </a:r>
          </a:p>
          <a:p>
            <a:endParaRPr lang="en-GB" altLang="en-GB" sz="1000" dirty="0"/>
          </a:p>
          <a:p>
            <a:r>
              <a:rPr lang="en-GB" altLang="en-GB" sz="2000" dirty="0"/>
              <a:t>What intervention is taking place ?</a:t>
            </a:r>
          </a:p>
          <a:p>
            <a:endParaRPr lang="en-GB" altLang="en-GB" sz="1000" dirty="0"/>
          </a:p>
          <a:p>
            <a:r>
              <a:rPr lang="en-GB" altLang="en-GB" sz="2000" dirty="0"/>
              <a:t>Ultimately; who is responsible ?</a:t>
            </a:r>
          </a:p>
        </p:txBody>
      </p:sp>
      <p:pic>
        <p:nvPicPr>
          <p:cNvPr id="4" name="Picture 3" descr="A logo with a black circle and white text">
            <a:extLst>
              <a:ext uri="{FF2B5EF4-FFF2-40B4-BE49-F238E27FC236}">
                <a16:creationId xmlns:a16="http://schemas.microsoft.com/office/drawing/2014/main" id="{8526DD57-CF17-8BFB-3536-F9ABC97CB3FD}"/>
              </a:ext>
            </a:extLst>
          </p:cNvPr>
          <p:cNvPicPr>
            <a:picLocks noChangeAspect="1"/>
          </p:cNvPicPr>
          <p:nvPr/>
        </p:nvPicPr>
        <p:blipFill>
          <a:blip r:embed="rId3"/>
          <a:stretch>
            <a:fillRect/>
          </a:stretch>
        </p:blipFill>
        <p:spPr>
          <a:xfrm>
            <a:off x="301752" y="157935"/>
            <a:ext cx="11152991" cy="1945129"/>
          </a:xfrm>
          <a:prstGeom prst="rect">
            <a:avLst/>
          </a:prstGeom>
          <a:noFill/>
          <a:ln cap="flat">
            <a:noFill/>
          </a:ln>
        </p:spPr>
      </p:pic>
    </p:spTree>
    <p:extLst>
      <p:ext uri="{BB962C8B-B14F-4D97-AF65-F5344CB8AC3E}">
        <p14:creationId xmlns:p14="http://schemas.microsoft.com/office/powerpoint/2010/main" val="48408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ttangolo 89"/>
          <p:cNvSpPr/>
          <p:nvPr/>
        </p:nvSpPr>
        <p:spPr>
          <a:xfrm>
            <a:off x="0" y="3010393"/>
            <a:ext cx="5161547"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What’s actually causing the problem ? </a:t>
            </a:r>
          </a:p>
        </p:txBody>
      </p:sp>
      <p:sp>
        <p:nvSpPr>
          <p:cNvPr id="81" name="Rectangle 80">
            <a:extLst>
              <a:ext uri="{FF2B5EF4-FFF2-40B4-BE49-F238E27FC236}">
                <a16:creationId xmlns:a16="http://schemas.microsoft.com/office/drawing/2014/main" id="{1070A36B-3384-4454-968F-A3C0F85F0B3B}"/>
              </a:ext>
            </a:extLst>
          </p:cNvPr>
          <p:cNvSpPr/>
          <p:nvPr/>
        </p:nvSpPr>
        <p:spPr>
          <a:xfrm>
            <a:off x="1586039" y="6028901"/>
            <a:ext cx="1853076" cy="7078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3BD216F-26BB-4721-B4AD-847B3BBEF3ED}"/>
              </a:ext>
            </a:extLst>
          </p:cNvPr>
          <p:cNvSpPr txBox="1"/>
          <p:nvPr/>
        </p:nvSpPr>
        <p:spPr>
          <a:xfrm>
            <a:off x="437235" y="3597466"/>
            <a:ext cx="9936319" cy="2708434"/>
          </a:xfrm>
          <a:prstGeom prst="rect">
            <a:avLst/>
          </a:prstGeom>
          <a:noFill/>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GB" sz="2000" b="0" i="0" u="none" strike="noStrike" kern="1200" cap="none" spc="0" normalizeH="0" baseline="0" noProof="0" dirty="0">
                <a:ln>
                  <a:noFill/>
                </a:ln>
                <a:solidFill>
                  <a:prstClr val="black"/>
                </a:solidFill>
                <a:effectLst/>
                <a:uLnTx/>
                <a:uFillTx/>
                <a:ea typeface="+mn-ea"/>
                <a:cs typeface="+mn-cs"/>
              </a:rPr>
              <a:t>Majority of recovered blockage material comprised of non-flushable wipes. (not designed to be Flushed)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GB" sz="2000" b="0" i="0" u="none" strike="noStrike" kern="1200" cap="none" spc="0" normalizeH="0" baseline="0" noProof="0" dirty="0">
                <a:ln>
                  <a:noFill/>
                </a:ln>
                <a:solidFill>
                  <a:prstClr val="black"/>
                </a:solidFill>
                <a:effectLst/>
                <a:uLnTx/>
                <a:uFillTx/>
                <a:ea typeface="+mn-ea"/>
                <a:cs typeface="+mn-cs"/>
              </a:rPr>
              <a:t>Baby wipes accounted for 75% weight of identifiable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GB" sz="2000" b="0" i="0" u="none" strike="noStrike" kern="1200" cap="none" spc="0" normalizeH="0" baseline="0" noProof="0" dirty="0">
                <a:ln>
                  <a:noFill/>
                </a:ln>
                <a:solidFill>
                  <a:prstClr val="black"/>
                </a:solidFill>
                <a:effectLst/>
                <a:uLnTx/>
                <a:uFillTx/>
                <a:ea typeface="+mn-ea"/>
                <a:cs typeface="+mn-cs"/>
              </a:rPr>
              <a:t>Surface wipes / feminine hygiene and cosmetic wipes accommodated for 20% weight of identifiable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GB" sz="2000" b="0" i="0" u="none" strike="noStrike" kern="1200" cap="none" spc="0" normalizeH="0" baseline="0" noProof="0" dirty="0">
                <a:ln>
                  <a:noFill/>
                </a:ln>
                <a:solidFill>
                  <a:prstClr val="black"/>
                </a:solidFill>
                <a:effectLst/>
                <a:uLnTx/>
                <a:uFillTx/>
                <a:ea typeface="+mn-ea"/>
                <a:cs typeface="+mn-cs"/>
              </a:rPr>
              <a:t>Between 1-2% of recovered product by weight identified was wipes designed for being flushed. [2]</a:t>
            </a:r>
          </a:p>
        </p:txBody>
      </p:sp>
      <p:pic>
        <p:nvPicPr>
          <p:cNvPr id="2" name="Picture 1" descr="A logo with a black circle and white text">
            <a:extLst>
              <a:ext uri="{FF2B5EF4-FFF2-40B4-BE49-F238E27FC236}">
                <a16:creationId xmlns:a16="http://schemas.microsoft.com/office/drawing/2014/main" id="{C8B0E9D3-52DB-72B5-CE76-E4F3D365361C}"/>
              </a:ext>
            </a:extLst>
          </p:cNvPr>
          <p:cNvPicPr>
            <a:picLocks noChangeAspect="1"/>
          </p:cNvPicPr>
          <p:nvPr/>
        </p:nvPicPr>
        <p:blipFill>
          <a:blip r:embed="rId3"/>
          <a:stretch>
            <a:fillRect/>
          </a:stretch>
        </p:blipFill>
        <p:spPr>
          <a:xfrm>
            <a:off x="256032" y="57183"/>
            <a:ext cx="11152991" cy="1945129"/>
          </a:xfrm>
          <a:prstGeom prst="rect">
            <a:avLst/>
          </a:prstGeom>
          <a:noFill/>
          <a:ln cap="flat">
            <a:noFill/>
          </a:ln>
        </p:spPr>
      </p:pic>
    </p:spTree>
    <p:extLst>
      <p:ext uri="{BB962C8B-B14F-4D97-AF65-F5344CB8AC3E}">
        <p14:creationId xmlns:p14="http://schemas.microsoft.com/office/powerpoint/2010/main" val="115900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0" y="2708294"/>
            <a:ext cx="7796463" cy="411479"/>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What do we mean by wet wipes ?</a:t>
            </a:r>
            <a:r>
              <a:rPr lang="en-US" sz="2000" b="1" dirty="0">
                <a:solidFill>
                  <a:prstClr val="white"/>
                </a:solidFill>
                <a:latin typeface="Calibri" panose="020F0502020204030204"/>
              </a:rPr>
              <a:t>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5D346C5-F633-4532-B4A7-7C648BBEF7CF}"/>
              </a:ext>
            </a:extLst>
          </p:cNvPr>
          <p:cNvSpPr/>
          <p:nvPr/>
        </p:nvSpPr>
        <p:spPr>
          <a:xfrm>
            <a:off x="1586039" y="6028901"/>
            <a:ext cx="1853076" cy="7078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sp>
        <p:nvSpPr>
          <p:cNvPr id="16" name="TextBox 15">
            <a:extLst>
              <a:ext uri="{FF2B5EF4-FFF2-40B4-BE49-F238E27FC236}">
                <a16:creationId xmlns:a16="http://schemas.microsoft.com/office/drawing/2014/main" id="{77C85C61-A48B-4FCE-9EAD-9A7D5DB431CB}"/>
              </a:ext>
            </a:extLst>
          </p:cNvPr>
          <p:cNvSpPr txBox="1"/>
          <p:nvPr/>
        </p:nvSpPr>
        <p:spPr>
          <a:xfrm>
            <a:off x="4539599" y="874755"/>
            <a:ext cx="8379502" cy="769441"/>
          </a:xfrm>
          <a:prstGeom prst="rect">
            <a:avLst/>
          </a:prstGeom>
          <a:noFill/>
        </p:spPr>
        <p:txBody>
          <a:bodyPr wrap="square" numCol="1" rtlCol="0">
            <a:spAutoFit/>
          </a:bodyPr>
          <a:lstStyle/>
          <a:p>
            <a:endParaRPr lang="en-GB" altLang="en-GB" sz="4400" b="1" dirty="0">
              <a:effectLst>
                <a:outerShdw blurRad="38100" dist="38100" dir="2700000" algn="tl">
                  <a:srgbClr val="000000">
                    <a:alpha val="43137"/>
                  </a:srgbClr>
                </a:outerShdw>
              </a:effectLst>
              <a:latin typeface="+mj-lt"/>
            </a:endParaRPr>
          </a:p>
        </p:txBody>
      </p:sp>
      <p:sp>
        <p:nvSpPr>
          <p:cNvPr id="17" name="TextBox 16">
            <a:extLst>
              <a:ext uri="{FF2B5EF4-FFF2-40B4-BE49-F238E27FC236}">
                <a16:creationId xmlns:a16="http://schemas.microsoft.com/office/drawing/2014/main" id="{F06724A2-4080-4B59-97E5-7C9293087FF1}"/>
              </a:ext>
            </a:extLst>
          </p:cNvPr>
          <p:cNvSpPr txBox="1"/>
          <p:nvPr/>
        </p:nvSpPr>
        <p:spPr>
          <a:xfrm>
            <a:off x="979362" y="3150179"/>
            <a:ext cx="8221681" cy="3539430"/>
          </a:xfrm>
          <a:prstGeom prst="rect">
            <a:avLst/>
          </a:prstGeom>
          <a:noFill/>
        </p:spPr>
        <p:txBody>
          <a:bodyPr wrap="square" numCol="1" rtlCol="0">
            <a:spAutoFit/>
          </a:bodyPr>
          <a:lstStyle/>
          <a:p>
            <a:pPr marL="342900" indent="-342900">
              <a:buFont typeface="Arial" panose="020B0604020202020204" pitchFamily="34" charset="0"/>
              <a:buChar char="•"/>
            </a:pPr>
            <a:r>
              <a:rPr lang="en-GB" altLang="en-GB" sz="2000" dirty="0"/>
              <a:t>Fall into ‘flushable’ and ‘non-flushable’:</a:t>
            </a:r>
          </a:p>
          <a:p>
            <a:r>
              <a:rPr lang="en-GB" altLang="en-GB" dirty="0"/>
              <a:t>	</a:t>
            </a:r>
            <a:r>
              <a:rPr lang="en-GB" altLang="en-GB" sz="1600" dirty="0"/>
              <a:t>Baby wipes,	Cleansing pads,	Industrial wipes,</a:t>
            </a:r>
          </a:p>
          <a:p>
            <a:r>
              <a:rPr lang="en-GB" altLang="en-GB" sz="1600" dirty="0"/>
              <a:t>	Pain relief pads,	Medical wipes,	Pet care wipes,</a:t>
            </a:r>
          </a:p>
          <a:p>
            <a:r>
              <a:rPr lang="en-GB" altLang="en-GB" sz="1600" dirty="0"/>
              <a:t>	Personal hygiene (KFC hand wipes),	</a:t>
            </a:r>
            <a:r>
              <a:rPr lang="en-GB" altLang="en-GB" sz="1600" b="1" i="1" u="sng" dirty="0">
                <a:solidFill>
                  <a:srgbClr val="FF0000"/>
                </a:solidFill>
              </a:rPr>
              <a:t>Toilet paper alternative</a:t>
            </a:r>
            <a:r>
              <a:rPr lang="en-GB" altLang="en-GB" b="1" i="1" u="sng" dirty="0">
                <a:solidFill>
                  <a:srgbClr val="FF0000"/>
                </a:solidFill>
              </a:rPr>
              <a:t>.</a:t>
            </a:r>
          </a:p>
          <a:p>
            <a:endParaRPr lang="en-GB" altLang="en-GB" dirty="0"/>
          </a:p>
          <a:p>
            <a:pPr marL="342900" indent="-342900">
              <a:buFont typeface="Arial" panose="020B0604020202020204" pitchFamily="34" charset="0"/>
              <a:buChar char="•"/>
            </a:pPr>
            <a:r>
              <a:rPr lang="en-GB" altLang="en-GB" sz="2000" dirty="0"/>
              <a:t>The reality is that 90% of wipes on the market are manufactured from plastic textiles such as Polyester or Polypropylene. [1]</a:t>
            </a:r>
          </a:p>
          <a:p>
            <a:pPr marL="342900" indent="-342900">
              <a:buFont typeface="Arial" panose="020B0604020202020204" pitchFamily="34" charset="0"/>
              <a:buChar char="•"/>
            </a:pPr>
            <a:endParaRPr lang="en-GB" altLang="en-GB" sz="1000" dirty="0"/>
          </a:p>
          <a:p>
            <a:pPr marL="342900" indent="-342900">
              <a:buFont typeface="Arial" panose="020B0604020202020204" pitchFamily="34" charset="0"/>
              <a:buChar char="•"/>
            </a:pPr>
            <a:r>
              <a:rPr lang="en-GB" altLang="en-GB" sz="2000" dirty="0"/>
              <a:t>Flushable wipes however; do not act like toilet paper and form solid waste.</a:t>
            </a:r>
          </a:p>
          <a:p>
            <a:pPr marL="342900" indent="-342900">
              <a:buFont typeface="Arial" panose="020B0604020202020204" pitchFamily="34" charset="0"/>
              <a:buChar char="•"/>
            </a:pPr>
            <a:endParaRPr lang="en-GB" altLang="en-GB" sz="1200" dirty="0"/>
          </a:p>
          <a:p>
            <a:pPr marL="342900" indent="-342900">
              <a:buFont typeface="Arial" panose="020B0604020202020204" pitchFamily="34" charset="0"/>
              <a:buChar char="•"/>
            </a:pPr>
            <a:endParaRPr lang="en-GB" altLang="en-GB" sz="1200" dirty="0"/>
          </a:p>
          <a:p>
            <a:pPr marL="285750" indent="-285750">
              <a:buFont typeface="Arial" panose="020B0604020202020204" pitchFamily="34" charset="0"/>
              <a:buChar char="•"/>
            </a:pPr>
            <a:endParaRPr lang="en-GB" altLang="en-GB" dirty="0"/>
          </a:p>
        </p:txBody>
      </p:sp>
      <p:pic>
        <p:nvPicPr>
          <p:cNvPr id="2" name="Picture 1" descr="A logo with a black circle and white text">
            <a:extLst>
              <a:ext uri="{FF2B5EF4-FFF2-40B4-BE49-F238E27FC236}">
                <a16:creationId xmlns:a16="http://schemas.microsoft.com/office/drawing/2014/main" id="{1CFAA40C-EFF3-2690-FD7D-65745B2C2937}"/>
              </a:ext>
            </a:extLst>
          </p:cNvPr>
          <p:cNvPicPr>
            <a:picLocks noChangeAspect="1"/>
          </p:cNvPicPr>
          <p:nvPr/>
        </p:nvPicPr>
        <p:blipFill>
          <a:blip r:embed="rId3"/>
          <a:stretch>
            <a:fillRect/>
          </a:stretch>
        </p:blipFill>
        <p:spPr>
          <a:xfrm>
            <a:off x="146304" y="121213"/>
            <a:ext cx="11152991" cy="1945129"/>
          </a:xfrm>
          <a:prstGeom prst="rect">
            <a:avLst/>
          </a:prstGeom>
          <a:noFill/>
          <a:ln cap="flat">
            <a:noFill/>
          </a:ln>
        </p:spPr>
      </p:pic>
    </p:spTree>
    <p:extLst>
      <p:ext uri="{BB962C8B-B14F-4D97-AF65-F5344CB8AC3E}">
        <p14:creationId xmlns:p14="http://schemas.microsoft.com/office/powerpoint/2010/main" val="221445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CC67-3025-471F-AA09-985AAAD773E2}"/>
              </a:ext>
            </a:extLst>
          </p:cNvPr>
          <p:cNvSpPr>
            <a:spLocks noGrp="1"/>
          </p:cNvSpPr>
          <p:nvPr>
            <p:ph type="title"/>
          </p:nvPr>
        </p:nvSpPr>
        <p:spPr/>
        <p:txBody>
          <a:bodyPr numCol="1"/>
          <a:lstStyle/>
          <a:p>
            <a:r>
              <a:rPr lang="en-GB" altLang="en-GB" dirty="0"/>
              <a:t> </a:t>
            </a:r>
          </a:p>
        </p:txBody>
      </p:sp>
      <p:sp>
        <p:nvSpPr>
          <p:cNvPr id="3" name="Content Placeholder 2">
            <a:extLst>
              <a:ext uri="{FF2B5EF4-FFF2-40B4-BE49-F238E27FC236}">
                <a16:creationId xmlns:a16="http://schemas.microsoft.com/office/drawing/2014/main" id="{8FBEF111-7555-49AD-9256-C2C5316CA5A3}"/>
              </a:ext>
            </a:extLst>
          </p:cNvPr>
          <p:cNvSpPr>
            <a:spLocks noGrp="1"/>
          </p:cNvSpPr>
          <p:nvPr>
            <p:ph idx="1"/>
          </p:nvPr>
        </p:nvSpPr>
        <p:spPr>
          <a:xfrm>
            <a:off x="354189" y="3117538"/>
            <a:ext cx="10515600" cy="4044156"/>
          </a:xfrm>
        </p:spPr>
        <p:txBody>
          <a:bodyPr numCol="1">
            <a:normAutofit/>
          </a:bodyPr>
          <a:lstStyle/>
          <a:p>
            <a:pPr marL="285750" indent="-285750">
              <a:buFont typeface="Arial" panose="020B0604020202020204" pitchFamily="34" charset="0"/>
              <a:buChar char="•"/>
            </a:pPr>
            <a:r>
              <a:rPr lang="en-GB" altLang="en-GB" sz="2000" dirty="0"/>
              <a:t> 83% of all people surveyed across Britain for an independent YouGov survey on behalf of MCS advised that they actually supported the claim of removing ‘flushable’ from all wet wipes if they do not meet WIS 4-02-06 as opposed as the current flushable by EDANA. </a:t>
            </a:r>
          </a:p>
          <a:p>
            <a:pPr marL="285750" indent="-285750">
              <a:buFont typeface="Arial" panose="020B0604020202020204" pitchFamily="34" charset="0"/>
              <a:buChar char="•"/>
            </a:pPr>
            <a:r>
              <a:rPr lang="en-GB" altLang="en-GB" sz="2000" dirty="0"/>
              <a:t>72% reported using wet wipes.</a:t>
            </a:r>
          </a:p>
          <a:p>
            <a:pPr marL="285750" indent="-285750">
              <a:buFont typeface="Arial" panose="020B0604020202020204" pitchFamily="34" charset="0"/>
              <a:buChar char="•"/>
            </a:pPr>
            <a:r>
              <a:rPr lang="en-GB" altLang="en-GB" sz="2000" dirty="0"/>
              <a:t>43% reported using household cleaning wipes.</a:t>
            </a:r>
          </a:p>
          <a:p>
            <a:pPr marL="285750" indent="-285750">
              <a:buFont typeface="Arial" panose="020B0604020202020204" pitchFamily="34" charset="0"/>
              <a:buChar char="•"/>
            </a:pPr>
            <a:r>
              <a:rPr lang="en-GB" altLang="en-GB" sz="2000" dirty="0"/>
              <a:t>36% reported using baby / toddler wipes.</a:t>
            </a:r>
          </a:p>
          <a:p>
            <a:pPr marL="285750" indent="-285750">
              <a:buFont typeface="Arial" panose="020B0604020202020204" pitchFamily="34" charset="0"/>
              <a:buChar char="•"/>
            </a:pPr>
            <a:r>
              <a:rPr lang="en-GB" altLang="en-GB" sz="2000" dirty="0"/>
              <a:t>35% reported using facial and skincare wipes.</a:t>
            </a:r>
          </a:p>
          <a:p>
            <a:pPr marL="285750" indent="-285750">
              <a:buFont typeface="Arial" panose="020B0604020202020204" pitchFamily="34" charset="0"/>
              <a:buChar char="•"/>
            </a:pPr>
            <a:r>
              <a:rPr lang="en-GB" altLang="en-GB" sz="2000" dirty="0"/>
              <a:t>24% reported using moist toilet wipes. [8]</a:t>
            </a:r>
          </a:p>
          <a:p>
            <a:pPr marL="0" indent="0">
              <a:buNone/>
            </a:pPr>
            <a:endParaRPr lang="en-GB" altLang="en-GB" dirty="0"/>
          </a:p>
        </p:txBody>
      </p:sp>
      <p:sp>
        <p:nvSpPr>
          <p:cNvPr id="12" name="Rettangolo 16">
            <a:extLst>
              <a:ext uri="{FF2B5EF4-FFF2-40B4-BE49-F238E27FC236}">
                <a16:creationId xmlns:a16="http://schemas.microsoft.com/office/drawing/2014/main" id="{8B32ABB4-DA7C-4047-A3CF-BEC06EDBA5A0}"/>
              </a:ext>
            </a:extLst>
          </p:cNvPr>
          <p:cNvSpPr/>
          <p:nvPr/>
        </p:nvSpPr>
        <p:spPr>
          <a:xfrm>
            <a:off x="0" y="2705162"/>
            <a:ext cx="4215950"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The reality</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852D600-9152-48E1-9F5E-53F4B8D93A09}"/>
              </a:ext>
            </a:extLst>
          </p:cNvPr>
          <p:cNvSpPr/>
          <p:nvPr/>
        </p:nvSpPr>
        <p:spPr>
          <a:xfrm>
            <a:off x="1690577" y="6507126"/>
            <a:ext cx="1669311" cy="2613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pic>
        <p:nvPicPr>
          <p:cNvPr id="13" name="Picture 12" descr="A logo with a black circle and white text">
            <a:extLst>
              <a:ext uri="{FF2B5EF4-FFF2-40B4-BE49-F238E27FC236}">
                <a16:creationId xmlns:a16="http://schemas.microsoft.com/office/drawing/2014/main" id="{2E99D0E8-2630-DEDC-7931-76B188E7F895}"/>
              </a:ext>
            </a:extLst>
          </p:cNvPr>
          <p:cNvPicPr>
            <a:picLocks noChangeAspect="1"/>
          </p:cNvPicPr>
          <p:nvPr/>
        </p:nvPicPr>
        <p:blipFill>
          <a:blip r:embed="rId3"/>
          <a:stretch>
            <a:fillRect/>
          </a:stretch>
        </p:blipFill>
        <p:spPr>
          <a:xfrm>
            <a:off x="301752" y="157935"/>
            <a:ext cx="11152991" cy="1945129"/>
          </a:xfrm>
          <a:prstGeom prst="rect">
            <a:avLst/>
          </a:prstGeom>
          <a:noFill/>
          <a:ln cap="flat">
            <a:noFill/>
          </a:ln>
        </p:spPr>
      </p:pic>
    </p:spTree>
    <p:extLst>
      <p:ext uri="{BB962C8B-B14F-4D97-AF65-F5344CB8AC3E}">
        <p14:creationId xmlns:p14="http://schemas.microsoft.com/office/powerpoint/2010/main" val="164707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3ED7-F4F0-A8A0-9C40-FA7D20BBCBD9}"/>
              </a:ext>
            </a:extLst>
          </p:cNvPr>
          <p:cNvSpPr>
            <a:spLocks noGrp="1"/>
          </p:cNvSpPr>
          <p:nvPr>
            <p:ph type="title"/>
          </p:nvPr>
        </p:nvSpPr>
        <p:spPr/>
        <p:txBody>
          <a:bodyPr/>
          <a:lstStyle/>
          <a:p>
            <a:endParaRPr lang="en-GB" dirty="0"/>
          </a:p>
        </p:txBody>
      </p:sp>
      <p:pic>
        <p:nvPicPr>
          <p:cNvPr id="4" name="Picture 3" descr="A logo with a black circle and white text">
            <a:extLst>
              <a:ext uri="{FF2B5EF4-FFF2-40B4-BE49-F238E27FC236}">
                <a16:creationId xmlns:a16="http://schemas.microsoft.com/office/drawing/2014/main" id="{5CDF51E8-2CDF-EC45-C60E-B816D4BBFDB0}"/>
              </a:ext>
            </a:extLst>
          </p:cNvPr>
          <p:cNvPicPr>
            <a:picLocks noChangeAspect="1"/>
          </p:cNvPicPr>
          <p:nvPr/>
        </p:nvPicPr>
        <p:blipFill>
          <a:blip r:embed="rId2"/>
          <a:stretch>
            <a:fillRect/>
          </a:stretch>
        </p:blipFill>
        <p:spPr>
          <a:xfrm>
            <a:off x="0" y="0"/>
            <a:ext cx="11152991" cy="1945129"/>
          </a:xfrm>
          <a:prstGeom prst="rect">
            <a:avLst/>
          </a:prstGeom>
          <a:noFill/>
          <a:ln cap="flat">
            <a:noFill/>
          </a:ln>
        </p:spPr>
      </p:pic>
      <p:sp>
        <p:nvSpPr>
          <p:cNvPr id="7" name="Content Placeholder 6">
            <a:extLst>
              <a:ext uri="{FF2B5EF4-FFF2-40B4-BE49-F238E27FC236}">
                <a16:creationId xmlns:a16="http://schemas.microsoft.com/office/drawing/2014/main" id="{7AE4A441-D184-C7A3-9B0F-441DEB843328}"/>
              </a:ext>
            </a:extLst>
          </p:cNvPr>
          <p:cNvSpPr>
            <a:spLocks noGrp="1"/>
          </p:cNvSpPr>
          <p:nvPr>
            <p:ph idx="1"/>
          </p:nvPr>
        </p:nvSpPr>
        <p:spPr>
          <a:xfrm>
            <a:off x="838200" y="3044953"/>
            <a:ext cx="6614160" cy="3132010"/>
          </a:xfrm>
        </p:spPr>
        <p:txBody>
          <a:bodyPr>
            <a:normAutofit/>
          </a:bodyPr>
          <a:lstStyle/>
          <a:p>
            <a:r>
              <a:rPr lang="en-GB" sz="2000" dirty="0"/>
              <a:t>Reduced maintenance budget due to additional costs for tinkering and jetting </a:t>
            </a:r>
          </a:p>
          <a:p>
            <a:r>
              <a:rPr lang="en-GB" sz="2000" dirty="0"/>
              <a:t>Reduced operational efficiency on site.</a:t>
            </a:r>
          </a:p>
          <a:p>
            <a:r>
              <a:rPr lang="en-GB" sz="2000" dirty="0"/>
              <a:t>Residential distress and compensation</a:t>
            </a:r>
          </a:p>
          <a:p>
            <a:r>
              <a:rPr lang="en-GB" sz="2000" dirty="0"/>
              <a:t>Additional capital expenditure on up stream screening equipment</a:t>
            </a:r>
          </a:p>
        </p:txBody>
      </p:sp>
      <p:sp>
        <p:nvSpPr>
          <p:cNvPr id="9" name="Rettangolo 16">
            <a:extLst>
              <a:ext uri="{FF2B5EF4-FFF2-40B4-BE49-F238E27FC236}">
                <a16:creationId xmlns:a16="http://schemas.microsoft.com/office/drawing/2014/main" id="{073FE6DF-8C79-1CDF-F07F-DF5F33726581}"/>
              </a:ext>
            </a:extLst>
          </p:cNvPr>
          <p:cNvSpPr/>
          <p:nvPr/>
        </p:nvSpPr>
        <p:spPr>
          <a:xfrm>
            <a:off x="0" y="2521026"/>
            <a:ext cx="6096000"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Consequences / implications for Water authorities</a:t>
            </a:r>
          </a:p>
        </p:txBody>
      </p:sp>
      <p:sp>
        <p:nvSpPr>
          <p:cNvPr id="10" name="TextBox 9">
            <a:extLst>
              <a:ext uri="{FF2B5EF4-FFF2-40B4-BE49-F238E27FC236}">
                <a16:creationId xmlns:a16="http://schemas.microsoft.com/office/drawing/2014/main" id="{BF81A4ED-3447-ED4A-1C21-DDA2D68F1DE1}"/>
              </a:ext>
            </a:extLst>
          </p:cNvPr>
          <p:cNvSpPr txBox="1"/>
          <p:nvPr/>
        </p:nvSpPr>
        <p:spPr>
          <a:xfrm flipH="1">
            <a:off x="8415309" y="2967335"/>
            <a:ext cx="2654221" cy="461665"/>
          </a:xfrm>
          <a:prstGeom prst="rect">
            <a:avLst/>
          </a:prstGeom>
          <a:noFill/>
        </p:spPr>
        <p:txBody>
          <a:bodyPr wrap="square" numCol="1" rtlCol="0">
            <a:spAutoFit/>
          </a:bodyPr>
          <a:lstStyle/>
          <a:p>
            <a:r>
              <a:rPr lang="en-GB" altLang="en-GB" sz="2400" b="1" dirty="0">
                <a:solidFill>
                  <a:srgbClr val="FF0000"/>
                </a:solidFill>
              </a:rPr>
              <a:t>£100,000,000</a:t>
            </a:r>
            <a:r>
              <a:rPr lang="en-GB" altLang="en-GB" sz="1050" dirty="0">
                <a:solidFill>
                  <a:srgbClr val="FF0000"/>
                </a:solidFill>
              </a:rPr>
              <a:t>[3]</a:t>
            </a:r>
          </a:p>
        </p:txBody>
      </p:sp>
      <p:sp>
        <p:nvSpPr>
          <p:cNvPr id="11" name="Arrow: Down 10">
            <a:extLst>
              <a:ext uri="{FF2B5EF4-FFF2-40B4-BE49-F238E27FC236}">
                <a16:creationId xmlns:a16="http://schemas.microsoft.com/office/drawing/2014/main" id="{4D33D91C-451B-B3EC-F37B-AB556431C0AE}"/>
              </a:ext>
            </a:extLst>
          </p:cNvPr>
          <p:cNvSpPr/>
          <p:nvPr/>
        </p:nvSpPr>
        <p:spPr>
          <a:xfrm>
            <a:off x="9244840" y="3506618"/>
            <a:ext cx="497581" cy="1712273"/>
          </a:xfrm>
          <a:prstGeom prst="downArrow">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endParaRPr lang="en-GB" altLang="en-GB" dirty="0"/>
          </a:p>
        </p:txBody>
      </p:sp>
      <p:sp>
        <p:nvSpPr>
          <p:cNvPr id="12" name="TextBox 11">
            <a:extLst>
              <a:ext uri="{FF2B5EF4-FFF2-40B4-BE49-F238E27FC236}">
                <a16:creationId xmlns:a16="http://schemas.microsoft.com/office/drawing/2014/main" id="{003071E1-EE45-4788-38B3-E5B2D50A4C8E}"/>
              </a:ext>
            </a:extLst>
          </p:cNvPr>
          <p:cNvSpPr txBox="1"/>
          <p:nvPr/>
        </p:nvSpPr>
        <p:spPr>
          <a:xfrm>
            <a:off x="8687995" y="5453049"/>
            <a:ext cx="2108851" cy="646331"/>
          </a:xfrm>
          <a:prstGeom prst="rect">
            <a:avLst/>
          </a:prstGeom>
          <a:noFill/>
        </p:spPr>
        <p:txBody>
          <a:bodyPr wrap="square" numCol="1" rtlCol="0">
            <a:spAutoFit/>
          </a:bodyPr>
          <a:lstStyle/>
          <a:p>
            <a:r>
              <a:rPr lang="en-GB" altLang="en-GB" b="1" dirty="0">
                <a:solidFill>
                  <a:srgbClr val="FF0000"/>
                </a:solidFill>
              </a:rPr>
              <a:t>80% directly linked to wet wipes </a:t>
            </a:r>
            <a:r>
              <a:rPr lang="en-GB" altLang="en-GB" sz="1100" b="1" dirty="0">
                <a:solidFill>
                  <a:srgbClr val="FF0000"/>
                </a:solidFill>
              </a:rPr>
              <a:t>[4]</a:t>
            </a:r>
          </a:p>
        </p:txBody>
      </p:sp>
    </p:spTree>
    <p:extLst>
      <p:ext uri="{BB962C8B-B14F-4D97-AF65-F5344CB8AC3E}">
        <p14:creationId xmlns:p14="http://schemas.microsoft.com/office/powerpoint/2010/main" val="338510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0" y="3124471"/>
            <a:ext cx="3315171"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r>
              <a:rPr lang="en-GB" altLang="en-GB" sz="2000" b="1" dirty="0">
                <a:solidFill>
                  <a:schemeClr val="bg1"/>
                </a:solidFill>
              </a:rPr>
              <a:t>Pump station case study</a:t>
            </a:r>
          </a:p>
        </p:txBody>
      </p:sp>
      <p:sp>
        <p:nvSpPr>
          <p:cNvPr id="15" name="CasellaDiTesto 14"/>
          <p:cNvSpPr txBox="1"/>
          <p:nvPr/>
        </p:nvSpPr>
        <p:spPr>
          <a:xfrm>
            <a:off x="380247" y="1816360"/>
            <a:ext cx="4237473" cy="707886"/>
          </a:xfrm>
          <a:prstGeom prst="rect">
            <a:avLst/>
          </a:prstGeom>
          <a:noFill/>
        </p:spPr>
        <p:txBody>
          <a:bodyPr wrap="square" numCol="1" rtlCol="0">
            <a:spAutoFit/>
          </a:bodyPr>
          <a:lstStyle/>
          <a:p>
            <a:pPr marR="0" lvl="0" algn="l" defTabSz="914400" rtl="0" eaLnBrk="1"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AF4AE4D-F76D-4DAC-A639-42836181DB2A}"/>
              </a:ext>
            </a:extLst>
          </p:cNvPr>
          <p:cNvSpPr/>
          <p:nvPr/>
        </p:nvSpPr>
        <p:spPr>
          <a:xfrm>
            <a:off x="1572445" y="6224877"/>
            <a:ext cx="1853076" cy="7078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sp>
        <p:nvSpPr>
          <p:cNvPr id="44" name="Rectangle 43">
            <a:extLst>
              <a:ext uri="{FF2B5EF4-FFF2-40B4-BE49-F238E27FC236}">
                <a16:creationId xmlns:a16="http://schemas.microsoft.com/office/drawing/2014/main" id="{2097709E-8904-423A-934B-40B1FE394309}"/>
              </a:ext>
            </a:extLst>
          </p:cNvPr>
          <p:cNvSpPr/>
          <p:nvPr/>
        </p:nvSpPr>
        <p:spPr>
          <a:xfrm>
            <a:off x="6143974" y="1816360"/>
            <a:ext cx="1853076" cy="7078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sp>
        <p:nvSpPr>
          <p:cNvPr id="17" name="Content Placeholder 2">
            <a:extLst>
              <a:ext uri="{FF2B5EF4-FFF2-40B4-BE49-F238E27FC236}">
                <a16:creationId xmlns:a16="http://schemas.microsoft.com/office/drawing/2014/main" id="{37F11084-1005-4115-9E8F-0A7206A0EEA3}"/>
              </a:ext>
            </a:extLst>
          </p:cNvPr>
          <p:cNvSpPr>
            <a:spLocks noGrp="1"/>
          </p:cNvSpPr>
          <p:nvPr>
            <p:ph idx="1"/>
          </p:nvPr>
        </p:nvSpPr>
        <p:spPr>
          <a:xfrm>
            <a:off x="110350" y="3667607"/>
            <a:ext cx="7886700" cy="4351338"/>
          </a:xfrm>
        </p:spPr>
        <p:txBody>
          <a:bodyPr numCol="1"/>
          <a:lstStyle/>
          <a:p>
            <a:r>
              <a:rPr lang="en-GB" altLang="en-GB" sz="2000" dirty="0"/>
              <a:t>Typically, unidentifiable mass of wipes.</a:t>
            </a:r>
          </a:p>
          <a:p>
            <a:r>
              <a:rPr lang="en-GB" altLang="en-GB" sz="2000" dirty="0"/>
              <a:t>Higher proportion of non-flushable wipe present in pump station than in the sewer related blockage. </a:t>
            </a:r>
            <a:r>
              <a:rPr lang="en-GB" altLang="en-GB" sz="2000" dirty="0">
                <a:solidFill>
                  <a:srgbClr val="FF0000"/>
                </a:solidFill>
              </a:rPr>
              <a:t>(95% in PS, 75% in Sewer)</a:t>
            </a:r>
          </a:p>
          <a:p>
            <a:r>
              <a:rPr lang="en-GB" altLang="en-GB" sz="2000" dirty="0"/>
              <a:t>Limited flushable wipe material (&lt;0.1%)</a:t>
            </a:r>
          </a:p>
          <a:p>
            <a:pPr lvl="1"/>
            <a:r>
              <a:rPr lang="en-GB" altLang="en-GB" sz="2000" dirty="0"/>
              <a:t>Resultant of pumps mechanically being unable to break flushable wipes down.</a:t>
            </a:r>
          </a:p>
          <a:p>
            <a:endParaRPr lang="en-GB" altLang="en-GB" dirty="0"/>
          </a:p>
          <a:p>
            <a:pPr marL="457200" lvl="1" indent="0">
              <a:buNone/>
            </a:pPr>
            <a:endParaRPr lang="en-GB" altLang="en-GB" dirty="0"/>
          </a:p>
          <a:p>
            <a:endParaRPr lang="en-GB" altLang="en-GB" dirty="0"/>
          </a:p>
        </p:txBody>
      </p:sp>
      <p:pic>
        <p:nvPicPr>
          <p:cNvPr id="2" name="Picture 1" descr="A logo with a black circle and white text">
            <a:extLst>
              <a:ext uri="{FF2B5EF4-FFF2-40B4-BE49-F238E27FC236}">
                <a16:creationId xmlns:a16="http://schemas.microsoft.com/office/drawing/2014/main" id="{9355F858-395F-981D-4F52-46FDD952E384}"/>
              </a:ext>
            </a:extLst>
          </p:cNvPr>
          <p:cNvPicPr>
            <a:picLocks noChangeAspect="1"/>
          </p:cNvPicPr>
          <p:nvPr/>
        </p:nvPicPr>
        <p:blipFill>
          <a:blip r:embed="rId3"/>
          <a:stretch>
            <a:fillRect/>
          </a:stretch>
        </p:blipFill>
        <p:spPr>
          <a:xfrm>
            <a:off x="301752" y="157935"/>
            <a:ext cx="11152991" cy="1945129"/>
          </a:xfrm>
          <a:prstGeom prst="rect">
            <a:avLst/>
          </a:prstGeom>
          <a:noFill/>
          <a:ln cap="flat">
            <a:noFill/>
          </a:ln>
        </p:spPr>
      </p:pic>
      <p:pic>
        <p:nvPicPr>
          <p:cNvPr id="4" name="Picture 3">
            <a:extLst>
              <a:ext uri="{FF2B5EF4-FFF2-40B4-BE49-F238E27FC236}">
                <a16:creationId xmlns:a16="http://schemas.microsoft.com/office/drawing/2014/main" id="{551F4DBD-C629-238E-AFC5-EA22BE8700EC}"/>
              </a:ext>
            </a:extLst>
          </p:cNvPr>
          <p:cNvPicPr>
            <a:picLocks noChangeAspect="1"/>
          </p:cNvPicPr>
          <p:nvPr/>
        </p:nvPicPr>
        <p:blipFill>
          <a:blip r:embed="rId4"/>
          <a:stretch>
            <a:fillRect/>
          </a:stretch>
        </p:blipFill>
        <p:spPr>
          <a:xfrm>
            <a:off x="8170786" y="3888134"/>
            <a:ext cx="3359798" cy="1878041"/>
          </a:xfrm>
          <a:prstGeom prst="rect">
            <a:avLst/>
          </a:prstGeom>
        </p:spPr>
      </p:pic>
    </p:spTree>
    <p:extLst>
      <p:ext uri="{BB962C8B-B14F-4D97-AF65-F5344CB8AC3E}">
        <p14:creationId xmlns:p14="http://schemas.microsoft.com/office/powerpoint/2010/main" val="27898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178E-9EBC-4AF3-AA58-0F172320DB4C}"/>
              </a:ext>
            </a:extLst>
          </p:cNvPr>
          <p:cNvSpPr>
            <a:spLocks noGrp="1"/>
          </p:cNvSpPr>
          <p:nvPr>
            <p:ph type="title"/>
          </p:nvPr>
        </p:nvSpPr>
        <p:spPr/>
        <p:txBody>
          <a:bodyPr numCol="1"/>
          <a:lstStyle/>
          <a:p>
            <a:r>
              <a:rPr lang="en-GB" altLang="en-GB" dirty="0"/>
              <a:t>  </a:t>
            </a:r>
          </a:p>
        </p:txBody>
      </p:sp>
      <p:sp>
        <p:nvSpPr>
          <p:cNvPr id="3" name="Content Placeholder 2">
            <a:extLst>
              <a:ext uri="{FF2B5EF4-FFF2-40B4-BE49-F238E27FC236}">
                <a16:creationId xmlns:a16="http://schemas.microsoft.com/office/drawing/2014/main" id="{95C05A8A-BC20-4DE4-8951-6025816DC1ED}"/>
              </a:ext>
            </a:extLst>
          </p:cNvPr>
          <p:cNvSpPr>
            <a:spLocks noGrp="1"/>
          </p:cNvSpPr>
          <p:nvPr>
            <p:ph idx="1"/>
          </p:nvPr>
        </p:nvSpPr>
        <p:spPr>
          <a:xfrm>
            <a:off x="602684" y="3272600"/>
            <a:ext cx="10515600" cy="4351338"/>
          </a:xfrm>
        </p:spPr>
        <p:txBody>
          <a:bodyPr numCol="1"/>
          <a:lstStyle/>
          <a:p>
            <a:pPr marL="0" indent="0">
              <a:buNone/>
            </a:pPr>
            <a:r>
              <a:rPr lang="en-GB" altLang="en-GB" b="1" dirty="0">
                <a:effectLst>
                  <a:outerShdw blurRad="38100" dist="38100" dir="2700000" algn="tl">
                    <a:srgbClr val="000000">
                      <a:alpha val="43137"/>
                    </a:srgbClr>
                  </a:outerShdw>
                </a:effectLst>
              </a:rPr>
              <a:t>Marine Conservation Society study </a:t>
            </a:r>
            <a:r>
              <a:rPr lang="en-GB" altLang="en-GB" sz="2000" dirty="0"/>
              <a:t>(YouGov, on behalf of.)</a:t>
            </a:r>
            <a:endParaRPr lang="en-GB" altLang="en-GB" sz="2000" b="1" dirty="0">
              <a:effectLst>
                <a:outerShdw blurRad="38100" dist="38100" dir="2700000" algn="tl">
                  <a:srgbClr val="000000">
                    <a:alpha val="43137"/>
                  </a:srgbClr>
                </a:outerShdw>
              </a:effectLst>
            </a:endParaRPr>
          </a:p>
          <a:p>
            <a:pPr marL="0" indent="0">
              <a:buNone/>
            </a:pPr>
            <a:r>
              <a:rPr lang="en-GB" altLang="en-GB" sz="2000" dirty="0"/>
              <a:t>MCS investigation found 10 leading high street ‘self brand’ wipes can be bought which are marketed as flushable; but cannot endorse ‘Fine to flush’. </a:t>
            </a:r>
          </a:p>
        </p:txBody>
      </p:sp>
      <p:sp>
        <p:nvSpPr>
          <p:cNvPr id="12" name="Rettangolo 16">
            <a:extLst>
              <a:ext uri="{FF2B5EF4-FFF2-40B4-BE49-F238E27FC236}">
                <a16:creationId xmlns:a16="http://schemas.microsoft.com/office/drawing/2014/main" id="{14FEDBB9-029A-473D-B6AB-AA7F2ABF98F6}"/>
              </a:ext>
            </a:extLst>
          </p:cNvPr>
          <p:cNvSpPr/>
          <p:nvPr/>
        </p:nvSpPr>
        <p:spPr>
          <a:xfrm>
            <a:off x="0" y="2759062"/>
            <a:ext cx="4215950"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Case study</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75CCF0A-CDD4-47F4-92CF-6C5829604FA1}"/>
              </a:ext>
            </a:extLst>
          </p:cNvPr>
          <p:cNvSpPr txBox="1"/>
          <p:nvPr/>
        </p:nvSpPr>
        <p:spPr>
          <a:xfrm>
            <a:off x="602684" y="4289418"/>
            <a:ext cx="6145618" cy="1323439"/>
          </a:xfrm>
          <a:prstGeom prst="rect">
            <a:avLst/>
          </a:prstGeom>
          <a:noFill/>
        </p:spPr>
        <p:txBody>
          <a:bodyPr wrap="square" numCol="1">
            <a:spAutoFit/>
          </a:bodyPr>
          <a:lstStyle/>
          <a:p>
            <a:r>
              <a:rPr lang="en-GB" altLang="en-GB" sz="2000" dirty="0"/>
              <a:t>Marketed as:</a:t>
            </a:r>
          </a:p>
          <a:p>
            <a:pPr marL="285750" indent="-285750">
              <a:buFont typeface="Arial" panose="020B0604020202020204" pitchFamily="34" charset="0"/>
              <a:buChar char="•"/>
            </a:pPr>
            <a:r>
              <a:rPr lang="en-GB" altLang="en-GB" sz="2000" dirty="0"/>
              <a:t>Moist toilet tissue.</a:t>
            </a:r>
          </a:p>
          <a:p>
            <a:pPr marL="285750" indent="-285750">
              <a:buFont typeface="Arial" panose="020B0604020202020204" pitchFamily="34" charset="0"/>
              <a:buChar char="•"/>
            </a:pPr>
            <a:r>
              <a:rPr lang="en-GB" altLang="en-GB" sz="2000" dirty="0"/>
              <a:t>Toddler training wipes.</a:t>
            </a:r>
          </a:p>
          <a:p>
            <a:pPr marL="285750" indent="-285750">
              <a:buFont typeface="Arial" panose="020B0604020202020204" pitchFamily="34" charset="0"/>
              <a:buChar char="•"/>
            </a:pPr>
            <a:r>
              <a:rPr lang="en-GB" altLang="en-GB" sz="2000" dirty="0"/>
              <a:t>Dispersible wipes.</a:t>
            </a:r>
          </a:p>
        </p:txBody>
      </p:sp>
      <p:sp>
        <p:nvSpPr>
          <p:cNvPr id="17" name="TextBox 16">
            <a:extLst>
              <a:ext uri="{FF2B5EF4-FFF2-40B4-BE49-F238E27FC236}">
                <a16:creationId xmlns:a16="http://schemas.microsoft.com/office/drawing/2014/main" id="{51678023-35D6-4B3B-9D31-1A3D3B39C7B9}"/>
              </a:ext>
            </a:extLst>
          </p:cNvPr>
          <p:cNvSpPr txBox="1"/>
          <p:nvPr/>
        </p:nvSpPr>
        <p:spPr>
          <a:xfrm>
            <a:off x="602684" y="5557847"/>
            <a:ext cx="9364972" cy="1015663"/>
          </a:xfrm>
          <a:prstGeom prst="rect">
            <a:avLst/>
          </a:prstGeom>
          <a:noFill/>
        </p:spPr>
        <p:txBody>
          <a:bodyPr wrap="square" numCol="1">
            <a:spAutoFit/>
          </a:bodyPr>
          <a:lstStyle/>
          <a:p>
            <a:r>
              <a:rPr lang="en-GB" altLang="en-GB" sz="2000" dirty="0"/>
              <a:t>The MCS’s concern is that flushable wipes are being marketed as such based on the industries own guidelines which are insufficient for UK sewer systems. (</a:t>
            </a:r>
            <a:r>
              <a:rPr lang="fr-FR" altLang="fr-FR" sz="2000" dirty="0"/>
              <a:t>European,  Disposables and Non-wovens Association )</a:t>
            </a:r>
            <a:endParaRPr lang="en-GB" altLang="en-GB" sz="2000" dirty="0"/>
          </a:p>
        </p:txBody>
      </p:sp>
      <p:sp>
        <p:nvSpPr>
          <p:cNvPr id="18" name="Rectangle 17">
            <a:extLst>
              <a:ext uri="{FF2B5EF4-FFF2-40B4-BE49-F238E27FC236}">
                <a16:creationId xmlns:a16="http://schemas.microsoft.com/office/drawing/2014/main" id="{7F6C195A-F2AB-4F7F-B808-42D0A58907E7}"/>
              </a:ext>
            </a:extLst>
          </p:cNvPr>
          <p:cNvSpPr/>
          <p:nvPr/>
        </p:nvSpPr>
        <p:spPr>
          <a:xfrm>
            <a:off x="1690577" y="6507126"/>
            <a:ext cx="1669311" cy="2613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pic>
        <p:nvPicPr>
          <p:cNvPr id="13" name="Picture 12" descr="A logo with a black circle and white text">
            <a:extLst>
              <a:ext uri="{FF2B5EF4-FFF2-40B4-BE49-F238E27FC236}">
                <a16:creationId xmlns:a16="http://schemas.microsoft.com/office/drawing/2014/main" id="{32E7F3D2-CB6B-A1B3-ACF7-8662BE3410F7}"/>
              </a:ext>
            </a:extLst>
          </p:cNvPr>
          <p:cNvPicPr>
            <a:picLocks noChangeAspect="1"/>
          </p:cNvPicPr>
          <p:nvPr/>
        </p:nvPicPr>
        <p:blipFill>
          <a:blip r:embed="rId3"/>
          <a:stretch>
            <a:fillRect/>
          </a:stretch>
        </p:blipFill>
        <p:spPr>
          <a:xfrm>
            <a:off x="301752" y="157935"/>
            <a:ext cx="11152991" cy="1945129"/>
          </a:xfrm>
          <a:prstGeom prst="rect">
            <a:avLst/>
          </a:prstGeom>
          <a:noFill/>
          <a:ln cap="flat">
            <a:noFill/>
          </a:ln>
        </p:spPr>
      </p:pic>
    </p:spTree>
    <p:extLst>
      <p:ext uri="{BB962C8B-B14F-4D97-AF65-F5344CB8AC3E}">
        <p14:creationId xmlns:p14="http://schemas.microsoft.com/office/powerpoint/2010/main" val="179392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1B74-35B0-49FF-AA98-068AF2C02210}"/>
              </a:ext>
            </a:extLst>
          </p:cNvPr>
          <p:cNvSpPr>
            <a:spLocks noGrp="1"/>
          </p:cNvSpPr>
          <p:nvPr>
            <p:ph type="title"/>
          </p:nvPr>
        </p:nvSpPr>
        <p:spPr/>
        <p:txBody>
          <a:bodyPr numCol="1"/>
          <a:lstStyle/>
          <a:p>
            <a:r>
              <a:rPr lang="en-GB" altLang="en-GB" dirty="0"/>
              <a:t> </a:t>
            </a:r>
          </a:p>
        </p:txBody>
      </p:sp>
      <p:sp>
        <p:nvSpPr>
          <p:cNvPr id="3" name="Content Placeholder 2">
            <a:extLst>
              <a:ext uri="{FF2B5EF4-FFF2-40B4-BE49-F238E27FC236}">
                <a16:creationId xmlns:a16="http://schemas.microsoft.com/office/drawing/2014/main" id="{C4AC6004-F5B9-488E-8043-991B4783EAFC}"/>
              </a:ext>
            </a:extLst>
          </p:cNvPr>
          <p:cNvSpPr>
            <a:spLocks noGrp="1"/>
          </p:cNvSpPr>
          <p:nvPr>
            <p:ph idx="1"/>
          </p:nvPr>
        </p:nvSpPr>
        <p:spPr>
          <a:xfrm>
            <a:off x="98603" y="3428999"/>
            <a:ext cx="10515600" cy="3872941"/>
          </a:xfrm>
        </p:spPr>
        <p:txBody>
          <a:bodyPr numCol="1"/>
          <a:lstStyle/>
          <a:p>
            <a:r>
              <a:rPr lang="en-GB" altLang="en-GB" dirty="0"/>
              <a:t> </a:t>
            </a:r>
            <a:r>
              <a:rPr lang="en-GB" altLang="en-GB" sz="2000" dirty="0"/>
              <a:t>Water UK – introduced and passed</a:t>
            </a:r>
          </a:p>
          <a:p>
            <a:pPr marL="0" indent="0">
              <a:buNone/>
            </a:pPr>
            <a:r>
              <a:rPr lang="en-GB" altLang="en-GB" sz="2000" dirty="0"/>
              <a:t>     WIS 4-02-06. [6,7]</a:t>
            </a:r>
          </a:p>
          <a:p>
            <a:r>
              <a:rPr lang="en-GB" altLang="en-GB" sz="2000" dirty="0"/>
              <a:t>Ensure manufacturers will pass stringent test to use this label on their product.</a:t>
            </a:r>
          </a:p>
          <a:p>
            <a:r>
              <a:rPr lang="en-GB" altLang="en-GB" sz="2000" dirty="0"/>
              <a:t>No plastics to be present in wipes.</a:t>
            </a:r>
          </a:p>
          <a:p>
            <a:r>
              <a:rPr lang="en-GB" altLang="en-GB" sz="2000" dirty="0"/>
              <a:t>Independently tested at a centre of excellence at WRC in Swindon.</a:t>
            </a:r>
          </a:p>
          <a:p>
            <a:pPr marL="0" indent="0">
              <a:buNone/>
            </a:pPr>
            <a:r>
              <a:rPr lang="en-GB" altLang="en-GB" sz="2000" dirty="0"/>
              <a:t>    Meets the standard = ‘Fine to flush’.</a:t>
            </a:r>
          </a:p>
          <a:p>
            <a:pPr marL="0" indent="0">
              <a:buNone/>
            </a:pPr>
            <a:r>
              <a:rPr lang="en-GB" altLang="en-GB" sz="2000" dirty="0"/>
              <a:t>   Does not meet standard = ‘Do not flush’.</a:t>
            </a:r>
          </a:p>
          <a:p>
            <a:pPr marL="0" indent="0">
              <a:buNone/>
            </a:pPr>
            <a:endParaRPr lang="en-GB" altLang="en-GB" dirty="0"/>
          </a:p>
        </p:txBody>
      </p:sp>
      <p:sp>
        <p:nvSpPr>
          <p:cNvPr id="12" name="Rettangolo 16">
            <a:extLst>
              <a:ext uri="{FF2B5EF4-FFF2-40B4-BE49-F238E27FC236}">
                <a16:creationId xmlns:a16="http://schemas.microsoft.com/office/drawing/2014/main" id="{98C9D0FB-7848-46A3-8A68-CF6562905C03}"/>
              </a:ext>
            </a:extLst>
          </p:cNvPr>
          <p:cNvSpPr/>
          <p:nvPr/>
        </p:nvSpPr>
        <p:spPr>
          <a:xfrm>
            <a:off x="0" y="2993395"/>
            <a:ext cx="4215950" cy="400110"/>
          </a:xfrm>
          <a:prstGeom prst="rect">
            <a:avLst/>
          </a:prstGeom>
          <a:solidFill>
            <a:srgbClr val="0070C0"/>
          </a:solidFill>
          <a:ln>
            <a:noFill/>
          </a:ln>
          <a:effectLst>
            <a:outerShdw blurRad="50800" dist="38100" dir="2700000" algn="tl" rotWithShape="0">
              <a:prstClr val="black">
                <a:alpha val="40000"/>
              </a:prstClr>
            </a:outerShdw>
          </a:effectLst>
        </p:spPr>
        <p:txBody>
          <a:bodyPr wrap="square" numCol="1">
            <a:spAutoFit/>
          </a:bodyPr>
          <a:lstStyle/>
          <a:p>
            <a:pPr marL="0" marR="0" lvl="0" indent="0" algn="l" defTabSz="914400" rtl="0" eaLnBrk="1"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Initiatives to change</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4" descr="FINE TO FLUSH LOGO">
            <a:extLst>
              <a:ext uri="{FF2B5EF4-FFF2-40B4-BE49-F238E27FC236}">
                <a16:creationId xmlns:a16="http://schemas.microsoft.com/office/drawing/2014/main" id="{A3AEE68D-132A-48E0-BF3C-8D1B957345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253531" y="3603168"/>
            <a:ext cx="2330907" cy="16474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wrc swindon">
            <a:extLst>
              <a:ext uri="{FF2B5EF4-FFF2-40B4-BE49-F238E27FC236}">
                <a16:creationId xmlns:a16="http://schemas.microsoft.com/office/drawing/2014/main" id="{B52C488F-1883-4349-A7AF-9BA134BDB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709582" y="2431778"/>
            <a:ext cx="1644218" cy="6870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wrcplc.co.uk/Data/Sites/1/media/img_4084-2.jpg">
            <a:extLst>
              <a:ext uri="{FF2B5EF4-FFF2-40B4-BE49-F238E27FC236}">
                <a16:creationId xmlns:a16="http://schemas.microsoft.com/office/drawing/2014/main" id="{03BDE1B6-A7C1-476E-92E7-2F13E394D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324490" y="5424753"/>
            <a:ext cx="3158706" cy="13255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43AB2FD-634D-4880-8E7D-2262B2E6D58B}"/>
              </a:ext>
            </a:extLst>
          </p:cNvPr>
          <p:cNvSpPr/>
          <p:nvPr/>
        </p:nvSpPr>
        <p:spPr>
          <a:xfrm>
            <a:off x="1690577" y="6507126"/>
            <a:ext cx="1669311" cy="2613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GB" altLang="en-GB"/>
          </a:p>
        </p:txBody>
      </p:sp>
      <p:pic>
        <p:nvPicPr>
          <p:cNvPr id="13" name="Picture 12" descr="A logo with a black circle and white text">
            <a:extLst>
              <a:ext uri="{FF2B5EF4-FFF2-40B4-BE49-F238E27FC236}">
                <a16:creationId xmlns:a16="http://schemas.microsoft.com/office/drawing/2014/main" id="{A49A389C-40BC-0758-83BF-A1EBA22FCB3A}"/>
              </a:ext>
            </a:extLst>
          </p:cNvPr>
          <p:cNvPicPr>
            <a:picLocks noChangeAspect="1"/>
          </p:cNvPicPr>
          <p:nvPr/>
        </p:nvPicPr>
        <p:blipFill>
          <a:blip r:embed="rId6"/>
          <a:stretch>
            <a:fillRect/>
          </a:stretch>
        </p:blipFill>
        <p:spPr>
          <a:xfrm>
            <a:off x="200809" y="176494"/>
            <a:ext cx="11152991" cy="1945129"/>
          </a:xfrm>
          <a:prstGeom prst="rect">
            <a:avLst/>
          </a:prstGeom>
          <a:noFill/>
          <a:ln cap="flat">
            <a:noFill/>
          </a:ln>
        </p:spPr>
      </p:pic>
    </p:spTree>
    <p:extLst>
      <p:ext uri="{BB962C8B-B14F-4D97-AF65-F5344CB8AC3E}">
        <p14:creationId xmlns:p14="http://schemas.microsoft.com/office/powerpoint/2010/main" val="70682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350</TotalTime>
  <Words>1733</Words>
  <Application>Microsoft Office PowerPoint</Application>
  <PresentationFormat>Widescreen</PresentationFormat>
  <Paragraphs>173</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Wingdings</vt:lpstr>
      <vt:lpstr>Office Theme</vt:lpstr>
      <vt:lpstr>PowerPoint Presentation</vt:lpstr>
      <vt:lpstr>PowerPoint Presentation</vt:lpstr>
      <vt:lpstr>PowerPoint Presentation</vt:lpstr>
      <vt:lpstr>PowerPoint Presentation</vt:lpstr>
      <vt:lpstr> </vt:lpstr>
      <vt:lpstr>PowerPoint Presentation</vt:lpstr>
      <vt:lpstr>PowerPoint Presentation</vt:lpstr>
      <vt:lpstr>  </vt:lpstr>
      <vt:lpstr> </vt:lpstr>
      <vt:lpstr> </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Manning</dc:creator>
  <cp:lastModifiedBy>Paul Manning</cp:lastModifiedBy>
  <cp:revision>2</cp:revision>
  <dcterms:created xsi:type="dcterms:W3CDTF">2025-07-29T11:00:46Z</dcterms:created>
  <dcterms:modified xsi:type="dcterms:W3CDTF">2025-07-30T11:38:41Z</dcterms:modified>
</cp:coreProperties>
</file>